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D349F9-4880-4872-B8AA-E30751BFDA0C}">
  <a:tblStyle styleId="{B1D349F9-4880-4872-B8AA-E30751BFDA0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erriweather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064fa881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064fa881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064fa881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064fa881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064fa881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064fa881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064fa881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064fa881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05f10576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05f1057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05f10576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05f10576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05f10576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05f10576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05f10576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05f10576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0ec5445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0ec5445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11ddda3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011ddda3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05f1057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05f1057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0ec5445a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0ec5445a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05f10576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05f10576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05f1057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05f1057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11ddda3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11ddda3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05f10576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05f1057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064fa881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064fa881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064fa881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064fa881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064fa881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064fa881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064fa881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9064fa881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gsegfin@seas.upenn.edu" TargetMode="External"/><Relationship Id="rId4" Type="http://schemas.openxmlformats.org/officeDocument/2006/relationships/hyperlink" Target="mailto:sgwak@seas.upenn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GSEG GA Meeting </a:t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9/17/2024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Allocation Reminders</a:t>
            </a:r>
            <a:endParaRPr/>
          </a:p>
        </p:txBody>
      </p:sp>
      <p:sp>
        <p:nvSpPr>
          <p:cNvPr id="158" name="Google Shape;158;p34"/>
          <p:cNvSpPr txBox="1"/>
          <p:nvPr>
            <p:ph idx="1" type="body"/>
          </p:nvPr>
        </p:nvSpPr>
        <p:spPr>
          <a:xfrm>
            <a:off x="311700" y="1085850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</a:t>
            </a:r>
            <a:r>
              <a:rPr lang="en" u="sng"/>
              <a:t>current </a:t>
            </a:r>
            <a:r>
              <a:rPr lang="en"/>
              <a:t>process: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500"/>
              <a:t>For Purchasing orders (PO)</a:t>
            </a:r>
            <a:endParaRPr b="1" sz="15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At least two weeks prior, send an itemized invoice to me (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gsegfin@seas.upenn.edu</a:t>
            </a:r>
            <a:r>
              <a:rPr lang="en"/>
              <a:t>) and a short description of what it is for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will approve of the invoice if it is within your budget and is an approved type of event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It will get forwarded to the right people and University offices to get it processed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23850" lvl="0" marL="9144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b="1" lang="en" sz="1500"/>
              <a:t>For Concur Reimbursements</a:t>
            </a:r>
            <a:endParaRPr b="1" sz="15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This can occur after the event. We will share instructions on how to set up an Concur account to do reimbursements, but this also has a lead time of a week to a month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Send itemized receipts to Sonya Gwak (</a:t>
            </a:r>
            <a:r>
              <a:rPr lang="en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sgwak@seas.upenn.edu</a:t>
            </a:r>
            <a:r>
              <a:rPr lang="en" sz="1400"/>
              <a:t>) and a short description of what it is for, and CC me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We will approve of the reimbursement request with the above requirements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This is when you can file the report in Concur.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35"/>
          <p:cNvCxnSpPr/>
          <p:nvPr/>
        </p:nvCxnSpPr>
        <p:spPr>
          <a:xfrm>
            <a:off x="540300" y="1968375"/>
            <a:ext cx="82104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6" name="Google Shape;166;p35"/>
          <p:cNvSpPr/>
          <p:nvPr/>
        </p:nvSpPr>
        <p:spPr>
          <a:xfrm>
            <a:off x="5257475" y="2184725"/>
            <a:ext cx="712200" cy="501000"/>
          </a:xfrm>
          <a:prstGeom prst="roundRect">
            <a:avLst>
              <a:gd fmla="val 16667" name="adj"/>
            </a:avLst>
          </a:prstGeom>
          <a:solidFill>
            <a:srgbClr val="D9C4B1"/>
          </a:solidFill>
          <a:ln cap="flat" cmpd="sng" w="9525">
            <a:solidFill>
              <a:srgbClr val="EDE3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Event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7" name="Google Shape;167;p35"/>
          <p:cNvSpPr/>
          <p:nvPr/>
        </p:nvSpPr>
        <p:spPr>
          <a:xfrm>
            <a:off x="3234850" y="2184725"/>
            <a:ext cx="1089300" cy="501000"/>
          </a:xfrm>
          <a:prstGeom prst="roundRect">
            <a:avLst>
              <a:gd fmla="val 16667" name="adj"/>
            </a:avLst>
          </a:prstGeom>
          <a:solidFill>
            <a:srgbClr val="EDE3DA"/>
          </a:solidFill>
          <a:ln cap="flat" cmpd="sng" w="9525">
            <a:solidFill>
              <a:srgbClr val="EDE3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Payment deadline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" name="Google Shape;168;p35"/>
          <p:cNvSpPr/>
          <p:nvPr/>
        </p:nvSpPr>
        <p:spPr>
          <a:xfrm>
            <a:off x="1009475" y="1905825"/>
            <a:ext cx="105600" cy="105900"/>
          </a:xfrm>
          <a:prstGeom prst="flowChartConnector">
            <a:avLst/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5"/>
          <p:cNvSpPr/>
          <p:nvPr/>
        </p:nvSpPr>
        <p:spPr>
          <a:xfrm>
            <a:off x="3716050" y="1915425"/>
            <a:ext cx="105600" cy="105900"/>
          </a:xfrm>
          <a:prstGeom prst="flowChartConnector">
            <a:avLst/>
          </a:prstGeom>
          <a:solidFill>
            <a:srgbClr val="EDE3DA"/>
          </a:solidFill>
          <a:ln cap="flat" cmpd="sng" w="9525">
            <a:solidFill>
              <a:srgbClr val="D9C4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5"/>
          <p:cNvSpPr/>
          <p:nvPr/>
        </p:nvSpPr>
        <p:spPr>
          <a:xfrm>
            <a:off x="5549825" y="1915425"/>
            <a:ext cx="105600" cy="105900"/>
          </a:xfrm>
          <a:prstGeom prst="flowChartConnector">
            <a:avLst/>
          </a:prstGeom>
          <a:solidFill>
            <a:srgbClr val="D9C4B1"/>
          </a:solidFill>
          <a:ln cap="flat" cmpd="sng" w="9525">
            <a:solidFill>
              <a:srgbClr val="D9C4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5"/>
          <p:cNvSpPr/>
          <p:nvPr/>
        </p:nvSpPr>
        <p:spPr>
          <a:xfrm>
            <a:off x="387900" y="500850"/>
            <a:ext cx="2351400" cy="1108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741B4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Submit </a:t>
            </a:r>
            <a:r>
              <a:rPr b="1" i="1"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final</a:t>
            </a:r>
            <a:r>
              <a:rPr b="1"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PO to GSEG Finance</a:t>
            </a:r>
            <a:endParaRPr b="1"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PEFS takes 5 business days to process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72" name="Google Shape;172;p35"/>
          <p:cNvCxnSpPr/>
          <p:nvPr/>
        </p:nvCxnSpPr>
        <p:spPr>
          <a:xfrm>
            <a:off x="990250" y="3932125"/>
            <a:ext cx="2711100" cy="0"/>
          </a:xfrm>
          <a:prstGeom prst="straightConnector1">
            <a:avLst/>
          </a:prstGeom>
          <a:noFill/>
          <a:ln cap="flat" cmpd="sng" w="19050">
            <a:solidFill>
              <a:srgbClr val="002F4A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73" name="Google Shape;173;p35"/>
          <p:cNvCxnSpPr/>
          <p:nvPr/>
        </p:nvCxnSpPr>
        <p:spPr>
          <a:xfrm flipH="1" rot="10800000">
            <a:off x="3787925" y="3903325"/>
            <a:ext cx="4826100" cy="288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diamond"/>
            <a:tailEnd len="med" w="med" type="triangle"/>
          </a:ln>
        </p:spPr>
      </p:cxnSp>
      <p:sp>
        <p:nvSpPr>
          <p:cNvPr id="174" name="Google Shape;174;p35"/>
          <p:cNvSpPr txBox="1"/>
          <p:nvPr/>
        </p:nvSpPr>
        <p:spPr>
          <a:xfrm>
            <a:off x="1826650" y="3903325"/>
            <a:ext cx="10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2 weeks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5" name="Google Shape;175;p35"/>
          <p:cNvSpPr txBox="1"/>
          <p:nvPr/>
        </p:nvSpPr>
        <p:spPr>
          <a:xfrm>
            <a:off x="5316525" y="3932125"/>
            <a:ext cx="145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9999"/>
                </a:solidFill>
                <a:latin typeface="Merriweather"/>
                <a:ea typeface="Merriweather"/>
                <a:cs typeface="Merriweather"/>
                <a:sym typeface="Merriweather"/>
              </a:rPr>
              <a:t>Up to a month</a:t>
            </a:r>
            <a:endParaRPr>
              <a:solidFill>
                <a:srgbClr val="EA99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6" name="Google Shape;176;p35"/>
          <p:cNvSpPr/>
          <p:nvPr/>
        </p:nvSpPr>
        <p:spPr>
          <a:xfrm>
            <a:off x="3792250" y="1915425"/>
            <a:ext cx="105600" cy="105900"/>
          </a:xfrm>
          <a:prstGeom prst="flowChartConnector">
            <a:avLst/>
          </a:prstGeom>
          <a:solidFill>
            <a:srgbClr val="F4CCCC"/>
          </a:solidFill>
          <a:ln cap="flat" cmpd="sng" w="9525">
            <a:solidFill>
              <a:srgbClr val="D9C4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5"/>
          <p:cNvSpPr/>
          <p:nvPr/>
        </p:nvSpPr>
        <p:spPr>
          <a:xfrm>
            <a:off x="6331375" y="272250"/>
            <a:ext cx="2351400" cy="1510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Reimbursement: Concur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Requires an </a:t>
            </a:r>
            <a:r>
              <a:rPr i="1" lang="en" sz="1200">
                <a:latin typeface="Merriweather"/>
                <a:ea typeface="Merriweather"/>
                <a:cs typeface="Merriweather"/>
                <a:sym typeface="Merriweather"/>
              </a:rPr>
              <a:t>itemized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 receipt, Sonya approval &amp; GSEG Account Code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Can take 5 business days to a month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Funding Policy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83" name="Google Shape;183;p36"/>
          <p:cNvSpPr txBox="1"/>
          <p:nvPr/>
        </p:nvSpPr>
        <p:spPr>
          <a:xfrm>
            <a:off x="311700" y="1017725"/>
            <a:ext cx="8520600" cy="3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 sz="1800">
                <a:solidFill>
                  <a:srgbClr val="595959"/>
                </a:solidFill>
              </a:rPr>
              <a:t>If you are a non-department student group or your department student group used all of your allocation, you can request funding from our Funding pool</a:t>
            </a:r>
            <a:endParaRPr sz="1800">
              <a:solidFill>
                <a:srgbClr val="595959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 sz="1800">
                <a:solidFill>
                  <a:srgbClr val="595959"/>
                </a:solidFill>
              </a:rPr>
              <a:t>You will need to fill out a Funding application on our website per event, and we will approve with the following criteria</a:t>
            </a:r>
            <a:endParaRPr sz="1800">
              <a:solidFill>
                <a:srgbClr val="595959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 sz="1800">
                <a:solidFill>
                  <a:srgbClr val="595959"/>
                </a:solidFill>
              </a:rPr>
              <a:t>Criteria:</a:t>
            </a:r>
            <a:endParaRPr sz="1800">
              <a:solidFill>
                <a:srgbClr val="595959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>
                <a:solidFill>
                  <a:srgbClr val="595959"/>
                </a:solidFill>
              </a:rPr>
              <a:t>Fund at 100% if &gt;75% membership are engineers</a:t>
            </a:r>
            <a:endParaRPr>
              <a:solidFill>
                <a:srgbClr val="595959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>
                <a:solidFill>
                  <a:srgbClr val="595959"/>
                </a:solidFill>
              </a:rPr>
              <a:t>Allow events &gt;40 attendees if past attendance records support large attendance</a:t>
            </a:r>
            <a:endParaRPr>
              <a:solidFill>
                <a:srgbClr val="595959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>
                <a:solidFill>
                  <a:srgbClr val="595959"/>
                </a:solidFill>
              </a:rPr>
              <a:t>Departments that have utilized their entire allocation do not need to meet all criteria.</a:t>
            </a:r>
            <a:endParaRPr>
              <a:solidFill>
                <a:srgbClr val="595959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 sz="1800">
                <a:solidFill>
                  <a:srgbClr val="595959"/>
                </a:solidFill>
              </a:rPr>
              <a:t>Compliance:</a:t>
            </a:r>
            <a:endParaRPr sz="1800">
              <a:solidFill>
                <a:srgbClr val="595959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>
                <a:solidFill>
                  <a:srgbClr val="595959"/>
                </a:solidFill>
              </a:rPr>
              <a:t>GSEG logo must be added to all advertisement materials for event.</a:t>
            </a:r>
            <a:endParaRPr>
              <a:solidFill>
                <a:srgbClr val="595959"/>
              </a:solidFill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>
                <a:solidFill>
                  <a:srgbClr val="595959"/>
                </a:solidFill>
              </a:rPr>
              <a:t>Event must be advertised to entire SEAS graduate student body via the GSEG Newsletter.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-32035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 sz="1700">
                <a:solidFill>
                  <a:srgbClr val="595959"/>
                </a:solidFill>
              </a:rPr>
              <a:t>We will make recommendations on funding request if applicable, and up to our discretion on allocation or compliance</a:t>
            </a:r>
            <a:endParaRPr sz="1800">
              <a:solidFill>
                <a:srgbClr val="595959"/>
              </a:solidFill>
            </a:endParaRPr>
          </a:p>
          <a:p>
            <a:pPr indent="-31408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-"/>
            </a:pPr>
            <a:r>
              <a:rPr lang="en" sz="1583">
                <a:solidFill>
                  <a:srgbClr val="595959"/>
                </a:solidFill>
              </a:rPr>
              <a:t>Reminder: your department might also have funding for student-led events. Talk to your coordinator and see what options are available there</a:t>
            </a:r>
            <a:endParaRPr sz="1583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</a:t>
            </a:r>
            <a:endParaRPr/>
          </a:p>
        </p:txBody>
      </p:sp>
      <p:sp>
        <p:nvSpPr>
          <p:cNvPr id="189" name="Google Shape;18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Tell us (anyone on GSEG Exec) who your department’s finance chair/treasurer is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need to know any leadership contacts in general! Please contact Melanie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you plan on submitting Concur Reimbursements anytime while you are at Penn, please set up your Concur account ahead of time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E6913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Programming Updates - September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0" y="1017725"/>
            <a:ext cx="8832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September Happy Hour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Today! 7-9 PM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Picnic Grove (Penn Park)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Clarkville Pizza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Free Apple Dumplings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Dutch Eating Place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Sept. 30th (Tent.)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Location TBD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3F0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Programming Updates - October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39"/>
          <p:cNvSpPr txBox="1"/>
          <p:nvPr/>
        </p:nvSpPr>
        <p:spPr>
          <a:xfrm>
            <a:off x="0" y="877550"/>
            <a:ext cx="908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Eastern State Penitentiary Tix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Stay tuned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Free Pumpkin Pie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2nd week of October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Halloween Happy Hour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Oct. 29th (Tent.)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/>
          <p:nvPr>
            <p:ph type="title"/>
          </p:nvPr>
        </p:nvSpPr>
        <p:spPr>
          <a:xfrm>
            <a:off x="0" y="0"/>
            <a:ext cx="8832300" cy="572700"/>
          </a:xfrm>
          <a:prstGeom prst="rect">
            <a:avLst/>
          </a:prstGeom>
          <a:solidFill>
            <a:srgbClr val="4C113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Departmental Representatives - updates?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7" name="Google Shape;20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BSA: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MAB: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MEGA: Paintball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IPD: elections next week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CHEGA: Wine tasting, Happy hour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GABE: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DATS: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SCMP: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Note: Conferences nearby - group travel and communication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type="title"/>
          </p:nvPr>
        </p:nvSpPr>
        <p:spPr>
          <a:xfrm>
            <a:off x="92850" y="925325"/>
            <a:ext cx="9144000" cy="841800"/>
          </a:xfrm>
          <a:prstGeom prst="rect">
            <a:avLst/>
          </a:prstGeom>
          <a:solidFill>
            <a:srgbClr val="CC0000"/>
          </a:solidFill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Executive Board Elections for Logistics Chair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title"/>
          </p:nvPr>
        </p:nvSpPr>
        <p:spPr>
          <a:xfrm>
            <a:off x="0" y="1887800"/>
            <a:ext cx="9144000" cy="1485600"/>
          </a:xfrm>
          <a:prstGeom prst="rect">
            <a:avLst/>
          </a:prstGeom>
          <a:solidFill>
            <a:srgbClr val="CC0000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GAPSA Elections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12 Master’s Reps and 4 PhD Reps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 Protocol</a:t>
            </a:r>
            <a:endParaRPr/>
          </a:p>
        </p:txBody>
      </p:sp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Call for nominations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Candidate speeches (1min each)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 candidates get to answer questions (1 min, can be extended)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Candidates leave, executive session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Vote (anonymous)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Results are recorded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Roll call - 5 min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Updates from the Executive Board - 20 min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Departmental Updates - 5 min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Elections</a:t>
            </a:r>
            <a:endParaRPr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Those running in election:</a:t>
            </a:r>
            <a:endParaRPr/>
          </a:p>
        </p:txBody>
      </p:sp>
      <p:sp>
        <p:nvSpPr>
          <p:cNvPr id="229" name="Google Shape;229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Master’s : 12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Joey Vitale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Harsh Yellai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Jasmine Fanchu Zhou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Dheepak Gobinath</a:t>
            </a:r>
            <a:endParaRPr/>
          </a:p>
        </p:txBody>
      </p:sp>
      <p:sp>
        <p:nvSpPr>
          <p:cNvPr id="230" name="Google Shape;230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PhD :: 4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Patience Yeboah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Quan Nguyen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Makyla Boyd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Andre Roots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C000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Congratulations to our Newest Representatives!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6" name="Google Shape;23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Master’s: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PhD: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President Updates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311700" y="1152475"/>
            <a:ext cx="8520600" cy="9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000"/>
              <a:t>Welcome everyone!</a:t>
            </a:r>
            <a:endParaRPr sz="5000"/>
          </a:p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11700" y="2493275"/>
            <a:ext cx="85206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Summer Updates:</a:t>
            </a:r>
            <a:endParaRPr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Happy hour once a month for SEAS students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Penn Pave the Path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311700" y="1152475"/>
            <a:ext cx="8520600" cy="9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000"/>
              <a:t>Elizabeth Mairs</a:t>
            </a:r>
            <a:endParaRPr sz="5000"/>
          </a:p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311700" y="2493275"/>
            <a:ext cx="85206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Vice President Updates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311700" y="1046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Meetings with a</a:t>
            </a:r>
            <a:r>
              <a:rPr lang="en" sz="3000"/>
              <a:t>ll department leaders - GSEG rep and presidents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Completed by next GA meeting in October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ctrTitle"/>
          </p:nvPr>
        </p:nvSpPr>
        <p:spPr>
          <a:xfrm>
            <a:off x="311700" y="744575"/>
            <a:ext cx="8520600" cy="32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O</a:t>
            </a:r>
            <a:r>
              <a:rPr lang="en" sz="3000"/>
              <a:t>verall budget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Department allocation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Reminders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POs and Concur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Funding Policy</a:t>
            </a:r>
            <a:endParaRPr sz="3000"/>
          </a:p>
        </p:txBody>
      </p:sp>
      <p:sp>
        <p:nvSpPr>
          <p:cNvPr id="132" name="Google Shape;132;p30"/>
          <p:cNvSpPr txBox="1"/>
          <p:nvPr>
            <p:ph idx="1" type="subTitle"/>
          </p:nvPr>
        </p:nvSpPr>
        <p:spPr>
          <a:xfrm>
            <a:off x="149775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r>
              <a:rPr lang="en"/>
              <a:t>/17/2024</a:t>
            </a:r>
            <a:endParaRPr/>
          </a:p>
        </p:txBody>
      </p:sp>
      <p:sp>
        <p:nvSpPr>
          <p:cNvPr id="133" name="Google Shape;133;p30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Finance Updates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graphicFrame>
        <p:nvGraphicFramePr>
          <p:cNvPr id="139" name="Google Shape;139;p31"/>
          <p:cNvGraphicFramePr/>
          <p:nvPr/>
        </p:nvGraphicFramePr>
        <p:xfrm>
          <a:off x="2338388" y="86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{B1D349F9-4880-4872-B8AA-E30751BFDA0C}</a:tableStyleId>
              </a:tblPr>
              <a:tblGrid>
                <a:gridCol w="1647825"/>
                <a:gridCol w="1866900"/>
                <a:gridCol w="9525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Appropriation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TOTAL</a:t>
                      </a:r>
                      <a:endParaRPr sz="10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$ 108,052.40</a:t>
                      </a:r>
                      <a:endParaRPr b="1"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Tied Fraction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SUBTOTAL</a:t>
                      </a:r>
                      <a:endParaRPr sz="10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$ 28,052.40</a:t>
                      </a:r>
                      <a:endParaRPr b="1"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Inter-school Partnership Fund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$ 18,052.40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Contingency Fund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$ 5,000.00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Synergy Fund</a:t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$ 5,000.00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Departmental Allocation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SUBTOTAL</a:t>
                      </a:r>
                      <a:endParaRPr sz="10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$ 25,000.00</a:t>
                      </a:r>
                      <a:endParaRPr b="1"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$ 4,587.27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CBE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$ 1,869.65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CIS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$ 4,524.05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ESE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$ 2,557.85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MSE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$ 1,875.75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MEAM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$ 3,352.69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CDP</a:t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$ 4,077.05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GSEG Base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SUBTOTAL</a:t>
                      </a:r>
                      <a:endParaRPr sz="10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$55,000.00</a:t>
                      </a:r>
                      <a:endParaRPr b="1"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Operations &amp; Advocacy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$ 5,000.00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Programming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$ 40,000.00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Funding</a:t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$ 10,000.00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Reserves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For Next Semester</a:t>
                      </a:r>
                      <a:endParaRPr sz="10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$ 72,471.60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0" y="0"/>
            <a:ext cx="197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Allocation</a:t>
            </a:r>
            <a:endParaRPr/>
          </a:p>
        </p:txBody>
      </p:sp>
      <p:sp>
        <p:nvSpPr>
          <p:cNvPr id="145" name="Google Shape;145;p32"/>
          <p:cNvSpPr/>
          <p:nvPr/>
        </p:nvSpPr>
        <p:spPr>
          <a:xfrm>
            <a:off x="-197100" y="1257950"/>
            <a:ext cx="2171700" cy="685800"/>
          </a:xfrm>
          <a:prstGeom prst="wedgeRoundRectCallout">
            <a:avLst>
              <a:gd fmla="val -3291" name="adj1"/>
              <a:gd fmla="val 8888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These will be emailed to on-record department student leaders or coordinators</a:t>
            </a:r>
            <a:endParaRPr/>
          </a:p>
        </p:txBody>
      </p:sp>
      <p:graphicFrame>
        <p:nvGraphicFramePr>
          <p:cNvPr id="146" name="Google Shape;146;p32"/>
          <p:cNvGraphicFramePr/>
          <p:nvPr/>
        </p:nvGraphicFramePr>
        <p:xfrm>
          <a:off x="175437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{B1D349F9-4880-4872-B8AA-E30751BFDA0C}</a:tableStyleId>
              </a:tblPr>
              <a:tblGrid>
                <a:gridCol w="1754550"/>
                <a:gridCol w="1818600"/>
                <a:gridCol w="1703325"/>
                <a:gridCol w="2113150"/>
              </a:tblGrid>
              <a:tr h="291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Sub-item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Appropriation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$ 25,000.00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$ 25,000.00</a:t>
                      </a:r>
                      <a:endParaRPr b="1"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$ 4,587.27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$ 4,587.27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CBE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$ 1,869.65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$ 1,869.65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CIS (PhD)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$ 1,481.70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$ 1,481.70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CIS (M)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$ 2,128.61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$ 2,128.61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CIS (MCIT)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$ 1,402.48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$ 1,402.48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CIS (DATS)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$ 1,451.23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$ 1,451.23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 (PhD)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$ 1,155.37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$ 1,155.37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 (M)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$ 3,352.69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$ 3,352.69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$ 1,875.75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$ 1,875.75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$ 2,085.28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$ 2,085.28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$ 704.46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$ 704.46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$ 913.75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$ 913.75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NANO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$ 359.26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$ 359.26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$ 1,120.92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$ 1,120.92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SCMP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$ 511.59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$ 511.59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Allocation Reminders</a:t>
            </a:r>
            <a:endParaRPr/>
          </a:p>
        </p:txBody>
      </p:sp>
      <p:sp>
        <p:nvSpPr>
          <p:cNvPr id="152" name="Google Shape;152;p33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Department allocation should be used for student-lead activities and initiatives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Eg: Study breaks, happy hour, student leadership events, etc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GSEG allocation should </a:t>
            </a:r>
            <a:r>
              <a:rPr b="1" lang="en" sz="1800"/>
              <a:t>NOT </a:t>
            </a:r>
            <a:r>
              <a:rPr lang="en" sz="1800"/>
              <a:t>be used for department/program events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Eg: Department orientation, career panels, recruitment events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Department allocation is managed by department student leadership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/>
              <a:t>We only approve spending if it comes from someone who is in a leadership role</a:t>
            </a:r>
            <a:endParaRPr sz="1800" u="sng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PLEASE let us know who we should be in contact with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