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8124B0D-0490-456B-A7C1-2EC94D4DE440}">
  <a:tblStyle styleId="{B8124B0D-0490-456B-A7C1-2EC94D4DE440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9a0af36b37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9a0af36b37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9a0af36b37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9a0af36b37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cc9683a34e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cc9683a34e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0dabffb62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0dabffb62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9acd947be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9acd947be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9abbc77f0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9abbc77f0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a0af36b3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a0af36b3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9a0af36b3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9a0af36b3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0d56e86f0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0d56e86f0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c467cd640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c467cd640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c44a4d8f2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c44a4d8f2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0d963e7bd7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0d963e7bd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0d963e7bd7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0d963e7bd7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b276a8a07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b276a8a07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mailto:gseg@seas.upenn.edu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urldefense.com/v3/__https://forms.gle/JnLZ5DVfCfQNDDGN9__;!!IBzWLUs!TkI6DlxLKf-CHvhwZsAskA8GrdX127U0nROiIE-vnOCkgULBiTwENSNmNP33kweCNvlD-bFtcuU0wv9v6onVZuIPGQ$" TargetMode="External"/><Relationship Id="rId4" Type="http://schemas.openxmlformats.org/officeDocument/2006/relationships/hyperlink" Target="https://urldefense.com/v3/__https://forms.gle/JnLZ5DVfCfQNDDGN9__;!!IBzWLUs!TkI6DlxLKf-CHvhwZsAskA8GrdX127U0nROiIE-vnOCkgULBiTwENSNmNP33kweCNvlD-bFtcuU0wv9v6onVZuIPGQ$" TargetMode="External"/><Relationship Id="rId5" Type="http://schemas.openxmlformats.org/officeDocument/2006/relationships/hyperlink" Target="https://urldefense.com/v3/__https://forms.gle/Ds4oqxdncSBHdZMBA__;!!IBzWLUs!TkI6DlxLKf-CHvhwZsAskA8GrdX127U0nROiIE-vnOCkgULBiTwENSNmNP33kweCNvlD-bFtcuU0wv9v6on7skYliQ$" TargetMode="External"/><Relationship Id="rId6" Type="http://schemas.openxmlformats.org/officeDocument/2006/relationships/hyperlink" Target="https://gseg.seas.upenn.edu/" TargetMode="External"/><Relationship Id="rId7" Type="http://schemas.openxmlformats.org/officeDocument/2006/relationships/hyperlink" Target="https://docs.google.com/document/d/1aFVVHKh0d8EboGEhP3rEYmq76TVGTfReVOf_9A4Nmgg/edi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tinyurl.com/4jdssctu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tinyurl.com/2w6bycsy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tinyurl.com/y9wzchb2" TargetMode="External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GSEG GA Meeting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10/22/2024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4C113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Departmental Representatives - updates for the GA?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677425"/>
            <a:ext cx="8520600" cy="417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-3352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SCMP: communal event for program</a:t>
            </a:r>
            <a:endParaRPr sz="2400"/>
          </a:p>
          <a:p>
            <a:pPr indent="-3352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MEGA: game night w ESE, met the board event, trivia night, happy hour - w SCMP</a:t>
            </a:r>
            <a:endParaRPr sz="2400"/>
          </a:p>
          <a:p>
            <a:pPr indent="-3352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ESE PhD: biweekly happy hour, seminar - student run talks - do a GSEG event off campus - SCMP</a:t>
            </a:r>
            <a:endParaRPr sz="2400"/>
          </a:p>
          <a:p>
            <a:pPr indent="-3352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CISDA: #nothing, new board → hiking, ice skating, apple picking</a:t>
            </a:r>
            <a:endParaRPr sz="2400"/>
          </a:p>
          <a:p>
            <a:pPr indent="-3352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CHEGA: Monthly happy hour, poker night w profs, brewery tour, karaoke night, </a:t>
            </a:r>
            <a:endParaRPr sz="2400"/>
          </a:p>
          <a:p>
            <a:pPr indent="-3352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DATS: bowling night (Nov 4), swag, </a:t>
            </a:r>
            <a:endParaRPr sz="2400"/>
          </a:p>
          <a:p>
            <a:pPr indent="-3352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BIOT: game night/meet and greet, morris arboretum, will do another event</a:t>
            </a:r>
            <a:endParaRPr sz="2400"/>
          </a:p>
          <a:p>
            <a:pPr indent="-3352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MSE: BBQ in Sept, pumpkin </a:t>
            </a:r>
            <a:r>
              <a:rPr lang="en" sz="2400"/>
              <a:t>painting</a:t>
            </a:r>
            <a:r>
              <a:rPr lang="en" sz="2400"/>
              <a:t> party, flyers and ice skating, </a:t>
            </a:r>
            <a:endParaRPr sz="2400"/>
          </a:p>
          <a:p>
            <a:pPr indent="-3352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ESE MSE: eastern state penitentiary, game night w MEGA </a:t>
            </a:r>
            <a:endParaRPr sz="2400"/>
          </a:p>
          <a:p>
            <a:pPr indent="-3352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IPD: intro party, elections for GA, biweekly social event, and end of semester party</a:t>
            </a:r>
            <a:endParaRPr sz="2400"/>
          </a:p>
          <a:p>
            <a:pPr indent="-3352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BE: Happy hour, career event, halloween party, mentorship families,  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CC0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GAPSA Rep updates?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2" name="Google Shape;122;p23"/>
          <p:cNvSpPr txBox="1"/>
          <p:nvPr/>
        </p:nvSpPr>
        <p:spPr>
          <a:xfrm>
            <a:off x="194550" y="665625"/>
            <a:ext cx="8754900" cy="43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</a:pPr>
            <a:r>
              <a:rPr lang="en" sz="2400">
                <a:solidFill>
                  <a:schemeClr val="dk2"/>
                </a:solidFill>
              </a:rPr>
              <a:t>VP finance person was elected - Fiza </a:t>
            </a:r>
            <a:endParaRPr sz="2400">
              <a:solidFill>
                <a:schemeClr val="dk2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</a:pPr>
            <a:r>
              <a:t/>
            </a:r>
            <a:endParaRPr sz="2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  <a:solidFill>
            <a:srgbClr val="0000FF"/>
          </a:solidFill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Masters</a:t>
            </a:r>
            <a:r>
              <a:rPr lang="en">
                <a:solidFill>
                  <a:schemeClr val="lt1"/>
                </a:solidFill>
              </a:rPr>
              <a:t> GAPSA Rep Elections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/>
          <p:nvPr>
            <p:ph type="title"/>
          </p:nvPr>
        </p:nvSpPr>
        <p:spPr>
          <a:xfrm>
            <a:off x="252625" y="474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Nominations</a:t>
            </a:r>
            <a:r>
              <a:rPr lang="en"/>
              <a:t> </a:t>
            </a:r>
            <a:endParaRPr/>
          </a:p>
        </p:txBody>
      </p:sp>
      <p:sp>
        <p:nvSpPr>
          <p:cNvPr id="133" name="Google Shape;133;p25"/>
          <p:cNvSpPr txBox="1"/>
          <p:nvPr>
            <p:ph idx="1" type="body"/>
          </p:nvPr>
        </p:nvSpPr>
        <p:spPr>
          <a:xfrm>
            <a:off x="252625" y="11377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Venkatesh Shenoy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Yilong Huang (Edy)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Siddharth Ramanathan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741B47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Any further questions?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9" name="Google Shape;139;p26"/>
          <p:cNvSpPr txBox="1"/>
          <p:nvPr/>
        </p:nvSpPr>
        <p:spPr>
          <a:xfrm>
            <a:off x="311700" y="886000"/>
            <a:ext cx="8276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Instagram account: @gseg_upenn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Email: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gseg@seas.upenn.edu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BF9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Links &amp; Logistics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5" name="Google Shape;145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hlink"/>
                </a:solidFill>
                <a:hlinkClick r:id="rId3"/>
              </a:rPr>
              <a:t>Advertise in the GSEG </a:t>
            </a:r>
            <a:r>
              <a:rPr b="1" lang="en" sz="2000" u="sng">
                <a:solidFill>
                  <a:schemeClr val="hlink"/>
                </a:solidFill>
                <a:hlinkClick r:id="rId4"/>
              </a:rPr>
              <a:t>Newsletter</a:t>
            </a:r>
            <a:endParaRPr b="1"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Submit an event idea</a:t>
            </a:r>
            <a:endParaRPr b="1"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hlink"/>
                </a:solidFill>
                <a:hlinkClick r:id="rId6"/>
              </a:rPr>
              <a:t>Website</a:t>
            </a:r>
            <a:endParaRPr b="1"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hlink"/>
                </a:solidFill>
                <a:hlinkClick r:id="rId7"/>
              </a:rPr>
              <a:t>Doc</a:t>
            </a:r>
            <a:endParaRPr b="1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Food 10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Roll call - 5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Updates from the Executive Board - 15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Departmental Updates - 5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GSEG Elections - 30 min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Aim to end by 6:30 pm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CC0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President Updates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Do you want to get involved more with GSEG or GAPSA planning?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Gala March 7, 2025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We are looking to train next year’s executive board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/>
              <a:t>Reach out if interested for either 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1155CC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Vice </a:t>
            </a:r>
            <a:r>
              <a:rPr lang="en">
                <a:solidFill>
                  <a:schemeClr val="lt1"/>
                </a:solidFill>
              </a:rPr>
              <a:t>President Updates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Anyone not have a chance to meet with Owen?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Join the GAPSA slack - we’ll make a flyer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38761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Finance Updates</a:t>
            </a:r>
            <a:endParaRPr>
              <a:solidFill>
                <a:schemeClr val="lt1"/>
              </a:solidFill>
            </a:endParaRPr>
          </a:p>
        </p:txBody>
      </p:sp>
      <p:graphicFrame>
        <p:nvGraphicFramePr>
          <p:cNvPr id="79" name="Google Shape;79;p17"/>
          <p:cNvGraphicFramePr/>
          <p:nvPr/>
        </p:nvGraphicFramePr>
        <p:xfrm>
          <a:off x="632925" y="66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{B8124B0D-0490-456B-A7C1-2EC94D4DE440}</a:tableStyleId>
              </a:tblPr>
              <a:tblGrid>
                <a:gridCol w="366975"/>
                <a:gridCol w="2122025"/>
                <a:gridCol w="462675"/>
                <a:gridCol w="518525"/>
                <a:gridCol w="686075"/>
                <a:gridCol w="670125"/>
                <a:gridCol w="1100900"/>
                <a:gridCol w="1100900"/>
                <a:gridCol w="630225"/>
              </a:tblGrid>
              <a:tr h="3335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REF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Line Item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RS Count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RS %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Penalty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Redistribution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Appropriation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Utilization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/>
                        <a:t>Balance</a:t>
                      </a:r>
                      <a:endParaRPr b="1"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3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b="1"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2749</a:t>
                      </a:r>
                      <a:endParaRPr b="1"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100.00%</a:t>
                      </a:r>
                      <a:endParaRPr b="1"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/>
                        <a:t>0</a:t>
                      </a:r>
                      <a:endParaRPr b="1"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/>
                        <a:t>$ -</a:t>
                      </a:r>
                      <a:endParaRPr b="1"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$ 25,000.00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$ 1,818.90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$ 23,181.10</a:t>
                      </a:r>
                      <a:endParaRPr b="1"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19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2.1.1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Bioengineering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454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16.52%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0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$ -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$ 4,587.27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$1,743.31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$ 2,843.96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19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2.2.1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Chemical and Biomolecular Engineering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131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4.77%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0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$ -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$ 1,869.65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$75.59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$ 1,794.06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5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2.3.1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Computer and Information Science (PhD)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208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7.57%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0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$ -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$ 1,481.70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$0.00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$ 1,481.70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5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2.3.2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Computer and Information Science (MSE (CIS, CGGT))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279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10.15%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0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$ -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$ 2,128.61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$0.00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$ 2,128.61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5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2.3.3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Computer and Information Science (MCIT)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195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7.09%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0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$ -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$ 1,402.48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$0.00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$ 1,402.48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5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2.3.4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Computer and Information Science (DATS)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203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7.38%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0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$ -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$ 1,451.23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$0.00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$ 1,451.23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5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2.4.1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Electrical and Systems Engineering (PhD)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131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4.77%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0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$ -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$ 1,155.37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$0.00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$ 1,155.37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5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2.4.2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Electrical and Systems Engineering (MSE (EE, SE))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433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15.75%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0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$ -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$ 3,352.69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$0.00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$ 3,352.69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19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2.5.1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Material Science and Engineering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132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4.80%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0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$ -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$ 1,875.75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$0.00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$ 1,875.75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5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2.6.1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Mechanical Engineering and Applied Mechanics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225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8.18%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0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$ -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$ 2,085.28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$0.00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$ 2,085.28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19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2.6.2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Integrated Product Design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57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2.07%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0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$ -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$ 704.46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$0.00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$ 704.46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19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2.7.1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Biotechnology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106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3.86%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0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$ -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$ 913.75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$0.00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$ 913.75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19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2.7.2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Nanotechnology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0.55%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0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$ -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$ 359.26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$0.00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$ 359.26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19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2.7.3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Robotics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140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5.09%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0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$ -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$ 1,120.92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$0.00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$ 1,120.92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19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2.7.4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SCMP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1.46%</a:t>
                      </a:r>
                      <a:endParaRPr sz="7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0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$ -</a:t>
                      </a:r>
                      <a:endParaRPr sz="6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$ 511.59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$0.00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$ 511.59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F1C232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Programming Updates - October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5" name="Google Shape;85;p18"/>
          <p:cNvSpPr txBox="1"/>
          <p:nvPr/>
        </p:nvSpPr>
        <p:spPr>
          <a:xfrm>
            <a:off x="423675" y="939450"/>
            <a:ext cx="6157800" cy="23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</a:rPr>
              <a:t>Halloween </a:t>
            </a:r>
            <a:r>
              <a:rPr b="1" lang="en" sz="2100">
                <a:solidFill>
                  <a:schemeClr val="dk1"/>
                </a:solidFill>
              </a:rPr>
              <a:t>Happy Hour</a:t>
            </a:r>
            <a:endParaRPr b="1"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October 29th, 6:30 PM at Rex at the Royal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i="1" lang="en" sz="2100">
                <a:solidFill>
                  <a:schemeClr val="dk1"/>
                </a:solidFill>
              </a:rPr>
              <a:t>Costumes encouraged (but not </a:t>
            </a:r>
            <a:r>
              <a:rPr i="1" lang="en" sz="2100">
                <a:solidFill>
                  <a:schemeClr val="dk1"/>
                </a:solidFill>
              </a:rPr>
              <a:t>required</a:t>
            </a:r>
            <a:r>
              <a:rPr i="1" lang="en" sz="2100">
                <a:solidFill>
                  <a:schemeClr val="dk1"/>
                </a:solidFill>
              </a:rPr>
              <a:t>)</a:t>
            </a:r>
            <a:endParaRPr i="1"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Tickets: </a:t>
            </a:r>
            <a:r>
              <a:rPr lang="en" sz="2100" u="sng">
                <a:solidFill>
                  <a:schemeClr val="hlink"/>
                </a:solidFill>
                <a:hlinkClick r:id="rId3"/>
              </a:rPr>
              <a:t>https://tinyurl.com/4jdssctu</a:t>
            </a:r>
            <a:r>
              <a:rPr lang="en" sz="2100">
                <a:solidFill>
                  <a:schemeClr val="dk1"/>
                </a:solidFill>
              </a:rPr>
              <a:t> 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Check the GA slack for a promo code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</p:txBody>
      </p:sp>
      <p:pic>
        <p:nvPicPr>
          <p:cNvPr id="86" name="Google Shape;8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45825" y="939450"/>
            <a:ext cx="2419350" cy="24193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8"/>
          <p:cNvSpPr txBox="1"/>
          <p:nvPr/>
        </p:nvSpPr>
        <p:spPr>
          <a:xfrm>
            <a:off x="423675" y="3072350"/>
            <a:ext cx="6157800" cy="12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</a:rPr>
              <a:t>Eastern State Penitentiary</a:t>
            </a:r>
            <a:endParaRPr b="1"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Oct 25th-Nov. 9th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Watch Slack/Newsletter/IG for ticket link</a:t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F1C232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Programming Updates - November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3" name="Google Shape;93;p19"/>
          <p:cNvSpPr txBox="1"/>
          <p:nvPr/>
        </p:nvSpPr>
        <p:spPr>
          <a:xfrm>
            <a:off x="406075" y="922275"/>
            <a:ext cx="8308200" cy="16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</a:rPr>
              <a:t>Food Holiday</a:t>
            </a:r>
            <a:endParaRPr b="1"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November 8th, 11 AM - 1 PM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Poll: </a:t>
            </a:r>
            <a:r>
              <a:rPr lang="en" sz="2100" u="sng">
                <a:solidFill>
                  <a:schemeClr val="hlink"/>
                </a:solidFill>
                <a:hlinkClick r:id="rId3"/>
              </a:rPr>
              <a:t>https://tinyurl.com/2w6bycsy</a:t>
            </a:r>
            <a:r>
              <a:rPr lang="en" sz="2100">
                <a:solidFill>
                  <a:schemeClr val="dk1"/>
                </a:solidFill>
              </a:rPr>
              <a:t> 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94" name="Google Shape;94;p19"/>
          <p:cNvSpPr txBox="1"/>
          <p:nvPr/>
        </p:nvSpPr>
        <p:spPr>
          <a:xfrm>
            <a:off x="406075" y="2487625"/>
            <a:ext cx="8308200" cy="12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</a:rPr>
              <a:t>Morris Arboretum</a:t>
            </a:r>
            <a:endParaRPr b="1"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November 16th, 11 AM - 3 PM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95" name="Google Shape;95;p19"/>
          <p:cNvSpPr txBox="1"/>
          <p:nvPr/>
        </p:nvSpPr>
        <p:spPr>
          <a:xfrm>
            <a:off x="417900" y="3679200"/>
            <a:ext cx="8308200" cy="12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</a:rPr>
              <a:t>Tentative Wharton HH/Networking Session</a:t>
            </a:r>
            <a:endParaRPr b="1"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November 21st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45825" y="939451"/>
            <a:ext cx="2419350" cy="241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F1C232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Programming Updates - December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2" name="Google Shape;102;p20"/>
          <p:cNvSpPr txBox="1"/>
          <p:nvPr/>
        </p:nvSpPr>
        <p:spPr>
          <a:xfrm>
            <a:off x="406075" y="922275"/>
            <a:ext cx="8308200" cy="16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</a:rPr>
              <a:t>Pottery Workshop</a:t>
            </a:r>
            <a:endParaRPr b="1"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Black Hand Clay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Details coming soon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103" name="Google Shape;103;p20"/>
          <p:cNvSpPr txBox="1"/>
          <p:nvPr/>
        </p:nvSpPr>
        <p:spPr>
          <a:xfrm>
            <a:off x="406075" y="2659575"/>
            <a:ext cx="8308200" cy="16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</a:rPr>
              <a:t>Holiday Party</a:t>
            </a:r>
            <a:endParaRPr b="1"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Vote for your preferred night!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 u="sng">
                <a:solidFill>
                  <a:schemeClr val="hlink"/>
                </a:solidFill>
                <a:hlinkClick r:id="rId3"/>
              </a:rPr>
              <a:t>https://tinyurl.com/y9wzchb2</a:t>
            </a:r>
            <a:r>
              <a:rPr lang="en" sz="2100">
                <a:solidFill>
                  <a:schemeClr val="dk1"/>
                </a:solidFill>
              </a:rPr>
              <a:t> 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</p:txBody>
      </p:sp>
      <p:pic>
        <p:nvPicPr>
          <p:cNvPr id="104" name="Google Shape;104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45838" y="939463"/>
            <a:ext cx="2419350" cy="241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BF9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Logistics</a:t>
            </a:r>
            <a:r>
              <a:rPr lang="en">
                <a:solidFill>
                  <a:schemeClr val="lt1"/>
                </a:solidFill>
              </a:rPr>
              <a:t> Updates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311700" y="702725"/>
            <a:ext cx="8520600" cy="409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N/A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