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y="5143500" cx="9144000"/>
  <p:notesSz cx="6858000" cy="9144000"/>
  <p:embeddedFontLst>
    <p:embeddedFont>
      <p:font typeface="Roboto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75153BB-E42C-42F2-8346-7702EDC6EBFA}">
  <a:tblStyle styleId="{C75153BB-E42C-42F2-8346-7702EDC6EBFA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font" Target="fonts/Roboto-regular.fntdata"/><Relationship Id="rId21" Type="http://schemas.openxmlformats.org/officeDocument/2006/relationships/slide" Target="slides/slide15.xml"/><Relationship Id="rId24" Type="http://schemas.openxmlformats.org/officeDocument/2006/relationships/font" Target="fonts/Roboto-italic.fntdata"/><Relationship Id="rId23" Type="http://schemas.openxmlformats.org/officeDocument/2006/relationships/font" Target="fonts/Robot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5" Type="http://schemas.openxmlformats.org/officeDocument/2006/relationships/font" Target="fonts/Roboto-bold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9a0af36b37_0_1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29a0af36b37_0_1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9a0af36b37_0_1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29a0af36b37_0_1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cc9683a34e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2cc9683a34e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0dabffb625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30dabffb62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9acd947be8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9acd947be8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9abbc77f0c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9abbc77f0c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9a0af36b3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9a0af36b3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9a0af36b3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9a0af36b3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0d56e86f03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0d56e86f03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c467cd6403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c467cd6403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0d963e7bd7_1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0d963e7bd7_1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16804cce9f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16804cce9f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316957870c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316957870c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b276a8a07d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2b276a8a07d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hyperlink" Target="mailto:gseg@seas.upenn.edu" TargetMode="Externa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urldefense.com/v3/__https://forms.gle/JnLZ5DVfCfQNDDGN9__;!!IBzWLUs!TkI6DlxLKf-CHvhwZsAskA8GrdX127U0nROiIE-vnOCkgULBiTwENSNmNP33kweCNvlD-bFtcuU0wv9v6onVZuIPGQ$" TargetMode="External"/><Relationship Id="rId4" Type="http://schemas.openxmlformats.org/officeDocument/2006/relationships/hyperlink" Target="https://urldefense.com/v3/__https://forms.gle/JnLZ5DVfCfQNDDGN9__;!!IBzWLUs!TkI6DlxLKf-CHvhwZsAskA8GrdX127U0nROiIE-vnOCkgULBiTwENSNmNP33kweCNvlD-bFtcuU0wv9v6onVZuIPGQ$" TargetMode="External"/><Relationship Id="rId5" Type="http://schemas.openxmlformats.org/officeDocument/2006/relationships/hyperlink" Target="https://urldefense.com/v3/__https://forms.gle/Ds4oqxdncSBHdZMBA__;!!IBzWLUs!TkI6DlxLKf-CHvhwZsAskA8GrdX127U0nROiIE-vnOCkgULBiTwENSNmNP33kweCNvlD-bFtcuU0wv9v6on7skYliQ$" TargetMode="External"/><Relationship Id="rId6" Type="http://schemas.openxmlformats.org/officeDocument/2006/relationships/hyperlink" Target="https://gseg.seas.upenn.edu/" TargetMode="External"/><Relationship Id="rId7" Type="http://schemas.openxmlformats.org/officeDocument/2006/relationships/hyperlink" Target="https://docs.google.com/document/d/1aFVVHKh0d8EboGEhP3rEYmq76TVGTfReVOf_9A4Nmgg/edit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tinyurl.com/mjb9fan5" TargetMode="External"/><Relationship Id="rId4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GSEG GA Meeting 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11/19/2024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2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4C1130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Departmental Representatives - updates for the GA?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12" name="Google Shape;112;p22"/>
          <p:cNvSpPr txBox="1"/>
          <p:nvPr>
            <p:ph idx="1" type="body"/>
          </p:nvPr>
        </p:nvSpPr>
        <p:spPr>
          <a:xfrm>
            <a:off x="311700" y="702725"/>
            <a:ext cx="8520600" cy="409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10000"/>
          </a:bodyPr>
          <a:lstStyle/>
          <a:p>
            <a:pPr indent="-351631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2500">
                <a:solidFill>
                  <a:schemeClr val="dk1"/>
                </a:solidFill>
              </a:rPr>
              <a:t>SCMP: BE collab hh- 100%</a:t>
            </a:r>
            <a:endParaRPr sz="2500">
              <a:solidFill>
                <a:schemeClr val="dk1"/>
              </a:solidFill>
            </a:endParaRPr>
          </a:p>
          <a:p>
            <a:pPr indent="-351631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2500">
                <a:solidFill>
                  <a:schemeClr val="dk1"/>
                </a:solidFill>
              </a:rPr>
              <a:t>ESE (M): ice skating event in early december; 2 study breaks</a:t>
            </a:r>
            <a:endParaRPr sz="2500">
              <a:solidFill>
                <a:schemeClr val="dk1"/>
              </a:solidFill>
            </a:endParaRPr>
          </a:p>
          <a:p>
            <a:pPr indent="-351631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2500">
                <a:solidFill>
                  <a:schemeClr val="dk1"/>
                </a:solidFill>
              </a:rPr>
              <a:t>CHEGA: monthly happy hour; poker night with profs; 2 big events - brewery tour at dock street; synergy w MATGO at Barcade</a:t>
            </a:r>
            <a:endParaRPr sz="2500">
              <a:solidFill>
                <a:schemeClr val="dk1"/>
              </a:solidFill>
            </a:endParaRPr>
          </a:p>
          <a:p>
            <a:pPr indent="-351631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2500">
                <a:solidFill>
                  <a:schemeClr val="dk1"/>
                </a:solidFill>
              </a:rPr>
              <a:t>MEAM (PhD): study session; ice skating and trivia night for Jan</a:t>
            </a:r>
            <a:endParaRPr sz="2500">
              <a:solidFill>
                <a:schemeClr val="dk1"/>
              </a:solidFill>
            </a:endParaRPr>
          </a:p>
          <a:p>
            <a:pPr indent="-351631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2500">
                <a:solidFill>
                  <a:schemeClr val="dk1"/>
                </a:solidFill>
              </a:rPr>
              <a:t>MATGO: Pumpkin </a:t>
            </a:r>
            <a:r>
              <a:rPr lang="en" sz="2500">
                <a:solidFill>
                  <a:schemeClr val="dk1"/>
                </a:solidFill>
              </a:rPr>
              <a:t>painting</a:t>
            </a:r>
            <a:r>
              <a:rPr lang="en" sz="2500">
                <a:solidFill>
                  <a:schemeClr val="dk1"/>
                </a:solidFill>
              </a:rPr>
              <a:t> w pizza and drinks; ice skating; chega collab</a:t>
            </a:r>
            <a:endParaRPr sz="2500">
              <a:solidFill>
                <a:schemeClr val="dk1"/>
              </a:solidFill>
            </a:endParaRPr>
          </a:p>
          <a:p>
            <a:pPr indent="-351631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2500">
                <a:solidFill>
                  <a:schemeClr val="dk1"/>
                </a:solidFill>
              </a:rPr>
              <a:t>BIOT: Collab w GABE/MAB for thanksgiving; end of semester in december for finals</a:t>
            </a:r>
            <a:endParaRPr sz="2500">
              <a:solidFill>
                <a:schemeClr val="dk1"/>
              </a:solidFill>
            </a:endParaRPr>
          </a:p>
          <a:p>
            <a:pPr indent="-351631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2500">
                <a:solidFill>
                  <a:schemeClr val="dk1"/>
                </a:solidFill>
              </a:rPr>
              <a:t>MEGA and CIS will collab → happy hour go all out</a:t>
            </a:r>
            <a:endParaRPr sz="2500">
              <a:solidFill>
                <a:schemeClr val="dk1"/>
              </a:solidFill>
            </a:endParaRPr>
          </a:p>
          <a:p>
            <a:pPr indent="-351631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2500">
                <a:solidFill>
                  <a:schemeClr val="dk1"/>
                </a:solidFill>
              </a:rPr>
              <a:t>GABE: has high utilization</a:t>
            </a:r>
            <a:endParaRPr sz="2500">
              <a:solidFill>
                <a:schemeClr val="dk1"/>
              </a:solidFill>
            </a:endParaRPr>
          </a:p>
          <a:p>
            <a:pPr indent="-351631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2500">
                <a:solidFill>
                  <a:schemeClr val="dk1"/>
                </a:solidFill>
              </a:rPr>
              <a:t>IPD: not here</a:t>
            </a:r>
            <a:endParaRPr sz="2500">
              <a:solidFill>
                <a:schemeClr val="dk1"/>
              </a:solidFill>
            </a:endParaRPr>
          </a:p>
          <a:p>
            <a:pPr indent="-351631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2500">
                <a:solidFill>
                  <a:schemeClr val="dk1"/>
                </a:solidFill>
              </a:rPr>
              <a:t>ROBO: Minigolf or karaoke; free coffee and donuts; </a:t>
            </a:r>
            <a:endParaRPr sz="25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3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CC0000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GAPSA Rep updates?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18" name="Google Shape;118;p23"/>
          <p:cNvSpPr txBox="1"/>
          <p:nvPr/>
        </p:nvSpPr>
        <p:spPr>
          <a:xfrm>
            <a:off x="194550" y="665625"/>
            <a:ext cx="8754900" cy="439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</a:pPr>
            <a:r>
              <a:rPr lang="en" sz="2400">
                <a:solidFill>
                  <a:schemeClr val="dk2"/>
                </a:solidFill>
              </a:rPr>
              <a:t>Finance chair is needed</a:t>
            </a:r>
            <a:endParaRPr sz="2400">
              <a:solidFill>
                <a:schemeClr val="dk2"/>
              </a:solidFill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○"/>
            </a:pPr>
            <a:r>
              <a:rPr lang="en" sz="2400">
                <a:solidFill>
                  <a:schemeClr val="dk2"/>
                </a:solidFill>
              </a:rPr>
              <a:t>Reporting - money flow; data from admin</a:t>
            </a:r>
            <a:endParaRPr sz="2400">
              <a:solidFill>
                <a:schemeClr val="dk2"/>
              </a:solidFill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○"/>
            </a:pPr>
            <a:r>
              <a:rPr lang="en" sz="2400">
                <a:solidFill>
                  <a:schemeClr val="dk2"/>
                </a:solidFill>
              </a:rPr>
              <a:t>Funding management - distribution</a:t>
            </a:r>
            <a:endParaRPr sz="2400">
              <a:solidFill>
                <a:schemeClr val="dk2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</a:pPr>
            <a:r>
              <a:rPr lang="en" sz="2400">
                <a:solidFill>
                  <a:schemeClr val="dk2"/>
                </a:solidFill>
              </a:rPr>
              <a:t>Thanksgiving Global event on Tuesday Nov 26 - $12.5 for grad students; $37.5 for guests - lots of food </a:t>
            </a:r>
            <a:endParaRPr sz="24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4"/>
          <p:cNvSpPr txBox="1"/>
          <p:nvPr>
            <p:ph type="title"/>
          </p:nvPr>
        </p:nvSpPr>
        <p:spPr>
          <a:xfrm>
            <a:off x="0" y="2150850"/>
            <a:ext cx="9144000" cy="841800"/>
          </a:xfrm>
          <a:prstGeom prst="rect">
            <a:avLst/>
          </a:prstGeom>
          <a:solidFill>
            <a:srgbClr val="0000FF"/>
          </a:solidFill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Masters</a:t>
            </a:r>
            <a:r>
              <a:rPr lang="en">
                <a:solidFill>
                  <a:schemeClr val="lt1"/>
                </a:solidFill>
              </a:rPr>
              <a:t> GAPSA Rep Elections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5"/>
          <p:cNvSpPr txBox="1"/>
          <p:nvPr>
            <p:ph type="title"/>
          </p:nvPr>
        </p:nvSpPr>
        <p:spPr>
          <a:xfrm>
            <a:off x="252625" y="4745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Nominations</a:t>
            </a:r>
            <a:r>
              <a:rPr lang="en"/>
              <a:t> </a:t>
            </a:r>
            <a:endParaRPr/>
          </a:p>
        </p:txBody>
      </p:sp>
      <p:sp>
        <p:nvSpPr>
          <p:cNvPr id="129" name="Google Shape;129;p25"/>
          <p:cNvSpPr txBox="1"/>
          <p:nvPr>
            <p:ph idx="1" type="body"/>
          </p:nvPr>
        </p:nvSpPr>
        <p:spPr>
          <a:xfrm>
            <a:off x="252625" y="11377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384"/>
              </a:lnSpc>
              <a:spcBef>
                <a:spcPts val="1400"/>
              </a:spcBef>
              <a:spcAft>
                <a:spcPts val="400"/>
              </a:spcAft>
              <a:buNone/>
            </a:pPr>
            <a:r>
              <a:rPr b="1" lang="en" sz="1300">
                <a:solidFill>
                  <a:srgbClr val="1F1F1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Rishvandh Kalaivani Prabu</a:t>
            </a:r>
            <a:endParaRPr sz="1100">
              <a:solidFill>
                <a:srgbClr val="222222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6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741B47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Any further questions?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35" name="Google Shape;135;p26"/>
          <p:cNvSpPr txBox="1"/>
          <p:nvPr/>
        </p:nvSpPr>
        <p:spPr>
          <a:xfrm>
            <a:off x="311700" y="886000"/>
            <a:ext cx="82764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>
                <a:solidFill>
                  <a:schemeClr val="dk1"/>
                </a:solidFill>
              </a:rPr>
              <a:t>Instagram account: @gseg_upenn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sz="2400">
                <a:solidFill>
                  <a:schemeClr val="dk1"/>
                </a:solidFill>
              </a:rPr>
              <a:t>Email: </a:t>
            </a:r>
            <a:r>
              <a:rPr lang="en" sz="2400" u="sng">
                <a:solidFill>
                  <a:schemeClr val="hlink"/>
                </a:solidFill>
                <a:hlinkClick r:id="rId3"/>
              </a:rPr>
              <a:t>gseg@seas.upenn.edu</a:t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7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BF9000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Links &amp; Logistics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41" name="Google Shape;141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 u="sng">
                <a:solidFill>
                  <a:schemeClr val="hlink"/>
                </a:solidFill>
                <a:hlinkClick r:id="rId3"/>
              </a:rPr>
              <a:t>Advertise in the GSEG </a:t>
            </a:r>
            <a:r>
              <a:rPr b="1" lang="en" sz="2000" u="sng">
                <a:solidFill>
                  <a:schemeClr val="hlink"/>
                </a:solidFill>
                <a:hlinkClick r:id="rId4"/>
              </a:rPr>
              <a:t>Newsletter</a:t>
            </a:r>
            <a:endParaRPr b="1" sz="2000"/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 u="sng">
                <a:solidFill>
                  <a:schemeClr val="accent5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Submit an event idea</a:t>
            </a:r>
            <a:endParaRPr b="1" sz="2000"/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 u="sng">
                <a:solidFill>
                  <a:schemeClr val="hlink"/>
                </a:solidFill>
                <a:hlinkClick r:id="rId6"/>
              </a:rPr>
              <a:t>Website</a:t>
            </a:r>
            <a:endParaRPr b="1" sz="2000"/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 u="sng">
                <a:solidFill>
                  <a:schemeClr val="hlink"/>
                </a:solidFill>
                <a:hlinkClick r:id="rId7"/>
              </a:rPr>
              <a:t>Doc</a:t>
            </a:r>
            <a:endParaRPr b="1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Agenda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eriod"/>
            </a:pPr>
            <a:r>
              <a:rPr lang="en" sz="2400">
                <a:solidFill>
                  <a:schemeClr val="dk1"/>
                </a:solidFill>
              </a:rPr>
              <a:t>Food 10 min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eriod"/>
            </a:pPr>
            <a:r>
              <a:rPr lang="en" sz="2400">
                <a:solidFill>
                  <a:schemeClr val="dk1"/>
                </a:solidFill>
              </a:rPr>
              <a:t>Roll call - 5 min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eriod"/>
            </a:pPr>
            <a:r>
              <a:rPr lang="en" sz="2400">
                <a:solidFill>
                  <a:schemeClr val="dk1"/>
                </a:solidFill>
              </a:rPr>
              <a:t>Updates from the Executive Board - 15 min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eriod"/>
            </a:pPr>
            <a:r>
              <a:rPr lang="en" sz="2400">
                <a:solidFill>
                  <a:schemeClr val="dk1"/>
                </a:solidFill>
              </a:rPr>
              <a:t>Departmental Updates - 5 min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eriod"/>
            </a:pPr>
            <a:r>
              <a:rPr lang="en" sz="2400">
                <a:solidFill>
                  <a:schemeClr val="dk1"/>
                </a:solidFill>
              </a:rPr>
              <a:t>GSEG Elections - 15 min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</a:rPr>
              <a:t>Aim to end by 6:30 pm</a:t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CC0000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President Updates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572700"/>
            <a:ext cx="8520600" cy="457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/>
          </a:bodyPr>
          <a:lstStyle/>
          <a:p>
            <a:pPr indent="-33528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400"/>
              <a:t>Do you want to get involved more with GSEG or GAPSA planning?</a:t>
            </a:r>
            <a:endParaRPr sz="2400"/>
          </a:p>
          <a:p>
            <a:pPr indent="-33528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400"/>
              <a:t>Gala now March 22nd, 2025 at the Fillmore</a:t>
            </a:r>
            <a:endParaRPr sz="2400"/>
          </a:p>
          <a:p>
            <a:pPr indent="-33528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400"/>
              <a:t>We are looking to train next year’s executive board</a:t>
            </a:r>
            <a:endParaRPr sz="2400"/>
          </a:p>
          <a:p>
            <a:pPr indent="-33528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400"/>
              <a:t>Discussions w admin &amp; GAPSA have included:</a:t>
            </a:r>
            <a:endParaRPr sz="2400"/>
          </a:p>
          <a:p>
            <a:pPr indent="-33528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2400"/>
              <a:t>What to do when a student fails qualifying exam</a:t>
            </a:r>
            <a:endParaRPr sz="2400"/>
          </a:p>
          <a:p>
            <a:pPr indent="-33528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2400">
                <a:highlight>
                  <a:srgbClr val="FFFF00"/>
                </a:highlight>
              </a:rPr>
              <a:t>Steps to navigate advisor running out of money</a:t>
            </a:r>
            <a:endParaRPr sz="2400">
              <a:highlight>
                <a:srgbClr val="FFFF00"/>
              </a:highlight>
            </a:endParaRPr>
          </a:p>
          <a:p>
            <a:pPr indent="-33528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2400"/>
              <a:t>Engineering Entrepreneurship class EAS5490</a:t>
            </a:r>
            <a:endParaRPr sz="2400"/>
          </a:p>
          <a:p>
            <a:pPr indent="-33528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2400"/>
              <a:t>Grad Student support - what do you need support?</a:t>
            </a:r>
            <a:endParaRPr sz="2400"/>
          </a:p>
          <a:p>
            <a:pPr indent="-335280" lvl="2" marL="1371600" rtl="0" algn="l">
              <a:spcBef>
                <a:spcPts val="0"/>
              </a:spcBef>
              <a:spcAft>
                <a:spcPts val="0"/>
              </a:spcAft>
              <a:buSzPct val="100000"/>
              <a:buChar char="■"/>
            </a:pPr>
            <a:r>
              <a:rPr lang="en" sz="2400"/>
              <a:t>Transportation - radius the penn bus reaches and timing (reliability)</a:t>
            </a:r>
            <a:endParaRPr sz="2400"/>
          </a:p>
          <a:p>
            <a:pPr indent="-335280" lvl="2" marL="1371600" rtl="0" algn="l">
              <a:spcBef>
                <a:spcPts val="0"/>
              </a:spcBef>
              <a:spcAft>
                <a:spcPts val="0"/>
              </a:spcAft>
              <a:buSzPct val="100000"/>
              <a:buChar char="■"/>
            </a:pPr>
            <a:r>
              <a:rPr lang="en" sz="2400"/>
              <a:t>Course selection period and naming of courses </a:t>
            </a:r>
            <a:endParaRPr sz="2400"/>
          </a:p>
          <a:p>
            <a:pPr indent="-335280" lvl="3" marL="18288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400">
                <a:highlight>
                  <a:srgbClr val="FFFF00"/>
                </a:highlight>
              </a:rPr>
              <a:t>Misleading to employers…elementary names for advanced courses </a:t>
            </a:r>
            <a:endParaRPr sz="2400">
              <a:highlight>
                <a:srgbClr val="FFFF00"/>
              </a:highlight>
            </a:endParaRPr>
          </a:p>
          <a:p>
            <a:pPr indent="-335280" lvl="3" marL="18288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400">
                <a:highlight>
                  <a:srgbClr val="FFFF00"/>
                </a:highlight>
              </a:rPr>
              <a:t>Accessibility for students outside department but in your field → doesn’t get priority to get into classes outside the department; more cross registration opportunities; thinking about </a:t>
            </a:r>
            <a:endParaRPr sz="2400">
              <a:highlight>
                <a:srgbClr val="FFFF00"/>
              </a:highlight>
            </a:endParaRPr>
          </a:p>
          <a:p>
            <a:pPr indent="-335280" lvl="3" marL="18288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400">
                <a:highlight>
                  <a:srgbClr val="FFFF00"/>
                </a:highlight>
              </a:rPr>
              <a:t>Hard time w some electives for CBE, MSE students </a:t>
            </a:r>
            <a:endParaRPr sz="2400"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1155CC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Vice </a:t>
            </a:r>
            <a:r>
              <a:rPr lang="en">
                <a:solidFill>
                  <a:schemeClr val="lt1"/>
                </a:solidFill>
              </a:rPr>
              <a:t>President Updates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Anyone not have a chance to meet with Owen?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Join the GAPSA slack</a:t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0" y="0"/>
            <a:ext cx="2835000" cy="572700"/>
          </a:xfrm>
          <a:prstGeom prst="rect">
            <a:avLst/>
          </a:prstGeom>
          <a:solidFill>
            <a:srgbClr val="38761D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Finance Updates</a:t>
            </a:r>
            <a:endParaRPr>
              <a:solidFill>
                <a:schemeClr val="lt1"/>
              </a:solidFill>
            </a:endParaRPr>
          </a:p>
        </p:txBody>
      </p:sp>
      <p:graphicFrame>
        <p:nvGraphicFramePr>
          <p:cNvPr id="79" name="Google Shape;79;p17"/>
          <p:cNvGraphicFramePr/>
          <p:nvPr/>
        </p:nvGraphicFramePr>
        <p:xfrm>
          <a:off x="88436" y="12939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{C75153BB-E42C-42F2-8346-7702EDC6EBFA}</a:tableStyleId>
              </a:tblPr>
              <a:tblGrid>
                <a:gridCol w="421925"/>
                <a:gridCol w="2439850"/>
                <a:gridCol w="532000"/>
                <a:gridCol w="596200"/>
                <a:gridCol w="788825"/>
                <a:gridCol w="770475"/>
                <a:gridCol w="1265775"/>
                <a:gridCol w="1265775"/>
                <a:gridCol w="724600"/>
              </a:tblGrid>
              <a:tr h="31832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REF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Line Item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RS Count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RS %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Penalty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Redistribution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Appropriation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Utilization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Balance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692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3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</a:t>
                      </a:r>
                      <a:endParaRPr b="1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2749</a:t>
                      </a:r>
                      <a:endParaRPr b="1"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/>
                        <a:t>100.00%</a:t>
                      </a:r>
                      <a:endParaRPr b="1"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0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$ -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$ 25,000.00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$ 8,414.57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$ 16,585.44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972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2.1.1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Bioengineering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454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16.52%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-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$ 4,587.27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$4,118.72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$ 468.55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972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2.2.1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Chemical and Biomolecular Engineering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131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4.77%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-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$ 1,869.65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$309.15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$ 1,560.50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83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2.3.1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Computer and Information Science (PhD)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208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7.57%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-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$ 1,481.70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$0.00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$ 1,481.70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83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2.3.2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Computer and Information Science (MSE (CIS, CGGT))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279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10.15%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-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$ 2,128.61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$0.00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$ 2,128.61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83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2.3.3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Computer and Information Science (MCIT)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195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7.09%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-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$ 1,402.48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$0.00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$ 1,402.48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83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2.3.4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Computer and Information Science (DATS)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203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7.38%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-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$ 1,451.23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$1,338.00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$ 113.23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83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2.4.1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Electrical and Systems Engineering (PhD)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131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4.77%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-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$ 1,155.37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$879.98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$ 275.39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83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2.4.2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Electrical and Systems Engineering (MSE (EE, SE))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433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15.75%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-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$ 3,352.69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$1,480.00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$ 1,872.69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972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2.5.1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Material Science and Engineering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132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4.80%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-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$ 1,875.75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$128.21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$ 1,747.54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83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2.6.1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Mechanical Engineering and Applied Mechanics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225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8.18%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-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$ 2,085.28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$0.00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$ 2,085.28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972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2.6.2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Integrated Product Design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57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2.07%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-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$ 704.46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$0.00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$ 704.46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972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2.7.1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Biotechnology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106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3.86%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-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$ 913.75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$160.50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$ 753.25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972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2.7.2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Nanotechnology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15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0.55%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-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$ 359.26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$0.00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$ 359.26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972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2.7.3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Robotics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140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5.09%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-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$ 1,120.92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$0.00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$ 1,120.92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972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2.7.4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SCMP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40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1.46%</a:t>
                      </a:r>
                      <a:endParaRPr sz="1100"/>
                    </a:p>
                  </a:txBody>
                  <a:tcPr marT="0" marB="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-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$ 511.59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$0.00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$ 511.59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F1C232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Programming Updates - November</a:t>
            </a:r>
            <a:endParaRPr>
              <a:solidFill>
                <a:schemeClr val="lt1"/>
              </a:solidFill>
            </a:endParaRPr>
          </a:p>
        </p:txBody>
      </p:sp>
      <p:pic>
        <p:nvPicPr>
          <p:cNvPr id="85" name="Google Shape;85;p18"/>
          <p:cNvPicPr preferRelativeResize="0"/>
          <p:nvPr/>
        </p:nvPicPr>
        <p:blipFill rotWithShape="1">
          <a:blip r:embed="rId3">
            <a:alphaModFix/>
          </a:blip>
          <a:srcRect b="0" l="6040" r="10521" t="0"/>
          <a:stretch/>
        </p:blipFill>
        <p:spPr>
          <a:xfrm>
            <a:off x="4572000" y="1048125"/>
            <a:ext cx="4090726" cy="3267871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8"/>
          <p:cNvSpPr txBox="1"/>
          <p:nvPr/>
        </p:nvSpPr>
        <p:spPr>
          <a:xfrm>
            <a:off x="406075" y="922275"/>
            <a:ext cx="4165800" cy="40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>
                <a:solidFill>
                  <a:schemeClr val="dk1"/>
                </a:solidFill>
              </a:rPr>
              <a:t>Free donuts &amp; </a:t>
            </a:r>
            <a:r>
              <a:rPr b="1" lang="en" sz="1900">
                <a:solidFill>
                  <a:schemeClr val="dk1"/>
                </a:solidFill>
              </a:rPr>
              <a:t>Morris Arboretum</a:t>
            </a:r>
            <a:endParaRPr b="1" sz="1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</a:rPr>
              <a:t>Thanksgiving Happy Hour</a:t>
            </a:r>
            <a:endParaRPr b="1" sz="2000">
              <a:solidFill>
                <a:schemeClr val="dk1"/>
              </a:solidFill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>
                <a:solidFill>
                  <a:schemeClr val="dk1"/>
                </a:solidFill>
              </a:rPr>
              <a:t>Thurs. at 5:30 PM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>
                <a:solidFill>
                  <a:schemeClr val="dk1"/>
                </a:solidFill>
              </a:rPr>
              <a:t>Collaboration w/ Wharton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</a:rPr>
              <a:t>Opera Night</a:t>
            </a:r>
            <a:endParaRPr b="1" sz="2000">
              <a:solidFill>
                <a:schemeClr val="dk1"/>
              </a:solidFill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>
                <a:solidFill>
                  <a:schemeClr val="dk1"/>
                </a:solidFill>
              </a:rPr>
              <a:t>Tues, 11/26 at 7:30 PM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>
                <a:solidFill>
                  <a:schemeClr val="dk1"/>
                </a:solidFill>
              </a:rPr>
              <a:t>Organized by Tricia Lobo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</a:endParaRPr>
          </a:p>
        </p:txBody>
      </p:sp>
      <p:sp>
        <p:nvSpPr>
          <p:cNvPr id="87" name="Google Shape;87;p18"/>
          <p:cNvSpPr txBox="1"/>
          <p:nvPr/>
        </p:nvSpPr>
        <p:spPr>
          <a:xfrm>
            <a:off x="0" y="4635600"/>
            <a:ext cx="30000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</a:rPr>
              <a:t>Links in newsletter!</a:t>
            </a:r>
            <a:endParaRPr b="1" sz="2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F1C232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Programming Updates - December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93" name="Google Shape;93;p19"/>
          <p:cNvSpPr txBox="1"/>
          <p:nvPr/>
        </p:nvSpPr>
        <p:spPr>
          <a:xfrm>
            <a:off x="406075" y="922275"/>
            <a:ext cx="4165800" cy="385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</a:rPr>
              <a:t>Pottery Workshop</a:t>
            </a:r>
            <a:endParaRPr b="1" sz="2100">
              <a:solidFill>
                <a:schemeClr val="dk1"/>
              </a:solidFill>
            </a:endParaRPr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 sz="2100">
                <a:solidFill>
                  <a:schemeClr val="dk1"/>
                </a:solidFill>
              </a:rPr>
              <a:t>Black Hand Clay</a:t>
            </a:r>
            <a:endParaRPr sz="2100">
              <a:solidFill>
                <a:schemeClr val="dk1"/>
              </a:solidFill>
            </a:endParaRPr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 sz="2100">
                <a:solidFill>
                  <a:schemeClr val="dk1"/>
                </a:solidFill>
              </a:rPr>
              <a:t>December 9th</a:t>
            </a:r>
            <a:endParaRPr sz="2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100">
                <a:solidFill>
                  <a:schemeClr val="dk1"/>
                </a:solidFill>
              </a:rPr>
              <a:t>Food Holiday</a:t>
            </a:r>
            <a:endParaRPr b="1" sz="2100">
              <a:solidFill>
                <a:schemeClr val="dk1"/>
              </a:solidFill>
            </a:endParaRPr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 sz="2100">
                <a:solidFill>
                  <a:schemeClr val="dk1"/>
                </a:solidFill>
              </a:rPr>
              <a:t>December 20/23</a:t>
            </a:r>
            <a:endParaRPr sz="2100">
              <a:solidFill>
                <a:schemeClr val="dk1"/>
              </a:solidFill>
            </a:endParaRPr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 sz="2100">
                <a:solidFill>
                  <a:schemeClr val="dk1"/>
                </a:solidFill>
              </a:rPr>
              <a:t>Vote: </a:t>
            </a:r>
            <a:r>
              <a:rPr lang="en" sz="2100" u="sng">
                <a:solidFill>
                  <a:schemeClr val="hlink"/>
                </a:solidFill>
                <a:hlinkClick r:id="rId3"/>
              </a:rPr>
              <a:t>https://tinyurl.com/mjb9fan5</a:t>
            </a:r>
            <a:r>
              <a:rPr lang="en" sz="2100">
                <a:solidFill>
                  <a:schemeClr val="dk1"/>
                </a:solidFill>
              </a:rPr>
              <a:t> </a:t>
            </a:r>
            <a:endParaRPr sz="2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</a:endParaRPr>
          </a:p>
        </p:txBody>
      </p:sp>
      <p:pic>
        <p:nvPicPr>
          <p:cNvPr id="94" name="Google Shape;94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05975" y="1057925"/>
            <a:ext cx="3581075" cy="3581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F1C232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Programming Updates - Coming Soon!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00" name="Google Shape;100;p20"/>
          <p:cNvSpPr txBox="1"/>
          <p:nvPr/>
        </p:nvSpPr>
        <p:spPr>
          <a:xfrm>
            <a:off x="406075" y="922275"/>
            <a:ext cx="8308200" cy="199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</a:rPr>
              <a:t>January/February</a:t>
            </a:r>
            <a:endParaRPr b="1" sz="2100">
              <a:solidFill>
                <a:schemeClr val="dk1"/>
              </a:solidFill>
            </a:endParaRPr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 sz="2100">
                <a:solidFill>
                  <a:schemeClr val="dk1"/>
                </a:solidFill>
              </a:rPr>
              <a:t>Welcome Back Happy Hour</a:t>
            </a:r>
            <a:endParaRPr sz="2100">
              <a:solidFill>
                <a:schemeClr val="dk1"/>
              </a:solidFill>
            </a:endParaRPr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 sz="2100">
                <a:solidFill>
                  <a:schemeClr val="dk1"/>
                </a:solidFill>
              </a:rPr>
              <a:t>Food Holiday</a:t>
            </a:r>
            <a:endParaRPr sz="2100">
              <a:solidFill>
                <a:schemeClr val="dk1"/>
              </a:solidFill>
            </a:endParaRPr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 sz="2100">
                <a:solidFill>
                  <a:schemeClr val="dk1"/>
                </a:solidFill>
              </a:rPr>
              <a:t>76ers</a:t>
            </a:r>
            <a:endParaRPr sz="2100">
              <a:solidFill>
                <a:schemeClr val="dk1"/>
              </a:solidFill>
            </a:endParaRPr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 sz="2100">
                <a:solidFill>
                  <a:schemeClr val="dk1"/>
                </a:solidFill>
              </a:rPr>
              <a:t>Flyers, 2/25</a:t>
            </a:r>
            <a:endParaRPr sz="2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BF9000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Logistics</a:t>
            </a:r>
            <a:r>
              <a:rPr lang="en">
                <a:solidFill>
                  <a:schemeClr val="lt1"/>
                </a:solidFill>
              </a:rPr>
              <a:t> Updates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06" name="Google Shape;106;p21"/>
          <p:cNvSpPr txBox="1"/>
          <p:nvPr>
            <p:ph idx="1" type="body"/>
          </p:nvPr>
        </p:nvSpPr>
        <p:spPr>
          <a:xfrm>
            <a:off x="311700" y="702725"/>
            <a:ext cx="8520600" cy="409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N/A</a:t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