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5143500" cx="9144000"/>
  <p:notesSz cx="6858000" cy="9144000"/>
  <p:embeddedFontLst>
    <p:embeddedFont>
      <p:font typeface="Lora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1F3BCD8-5BD1-445A-85C7-DAFD939094A0}">
  <a:tblStyle styleId="{71F3BCD8-5BD1-445A-85C7-DAFD939094A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Lora-regular.fntdata"/><Relationship Id="rId21" Type="http://schemas.openxmlformats.org/officeDocument/2006/relationships/slide" Target="slides/slide15.xml"/><Relationship Id="rId24" Type="http://schemas.openxmlformats.org/officeDocument/2006/relationships/font" Target="fonts/Lora-italic.fntdata"/><Relationship Id="rId23" Type="http://schemas.openxmlformats.org/officeDocument/2006/relationships/font" Target="fonts/Lora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5" Type="http://schemas.openxmlformats.org/officeDocument/2006/relationships/font" Target="fonts/Lora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9a0af36b37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9a0af36b37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a0af36b37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9a0af36b37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c9683a34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cc9683a34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dabffb62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0dabffb62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9acd947be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9acd947be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9abbc77f0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9abbc77f0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9a0af36b3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9a0af36b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9a0af36b3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9a0af36b3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d6ab9b3c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d6ab9b3c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0d56e86f0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0d56e86f0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467cd640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467cd640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16804cce9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16804cce9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6957870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16957870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276a8a07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b276a8a07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gseg@seas.upenn.edu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urldefense.com/v3/__https://forms.gle/JnLZ5DVfCfQNDDGN9__;!!IBzWLUs!TkI6DlxLKf-CHvhwZsAskA8GrdX127U0nROiIE-vnOCkgULBiTwENSNmNP33kweCNvlD-bFtcuU0wv9v6onVZuIPGQ$" TargetMode="External"/><Relationship Id="rId4" Type="http://schemas.openxmlformats.org/officeDocument/2006/relationships/hyperlink" Target="https://urldefense.com/v3/__https://forms.gle/JnLZ5DVfCfQNDDGN9__;!!IBzWLUs!TkI6DlxLKf-CHvhwZsAskA8GrdX127U0nROiIE-vnOCkgULBiTwENSNmNP33kweCNvlD-bFtcuU0wv9v6onVZuIPGQ$" TargetMode="External"/><Relationship Id="rId5" Type="http://schemas.openxmlformats.org/officeDocument/2006/relationships/hyperlink" Target="https://urldefense.com/v3/__https://forms.gle/Ds4oqxdncSBHdZMBA__;!!IBzWLUs!TkI6DlxLKf-CHvhwZsAskA8GrdX127U0nROiIE-vnOCkgULBiTwENSNmNP33kweCNvlD-bFtcuU0wv9v6on7skYliQ$" TargetMode="External"/><Relationship Id="rId6" Type="http://schemas.openxmlformats.org/officeDocument/2006/relationships/hyperlink" Target="https://gseg.seas.upenn.edu/" TargetMode="External"/><Relationship Id="rId7" Type="http://schemas.openxmlformats.org/officeDocument/2006/relationships/hyperlink" Target="https://docs.google.com/document/d/1aFVVHKh0d8EboGEhP3rEYmq76TVGTfReVOf_9A4Nmgg/edi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GSEG GA Meeting 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12/10/2024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4C113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Departmental Representatives - updates for the GA?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2" name="Google Shape;112;p22"/>
          <p:cNvSpPr txBox="1"/>
          <p:nvPr>
            <p:ph idx="1" type="body"/>
          </p:nvPr>
        </p:nvSpPr>
        <p:spPr>
          <a:xfrm>
            <a:off x="311700" y="702725"/>
            <a:ext cx="8520600" cy="40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t/>
            </a:r>
            <a:endParaRPr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CC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GAPSA Rep updates?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8" name="Google Shape;118;p23"/>
          <p:cNvSpPr txBox="1"/>
          <p:nvPr/>
        </p:nvSpPr>
        <p:spPr>
          <a:xfrm>
            <a:off x="194550" y="665625"/>
            <a:ext cx="8754900" cy="43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type="title"/>
          </p:nvPr>
        </p:nvSpPr>
        <p:spPr>
          <a:xfrm>
            <a:off x="0" y="2150850"/>
            <a:ext cx="9144000" cy="841800"/>
          </a:xfrm>
          <a:prstGeom prst="rect">
            <a:avLst/>
          </a:prstGeom>
          <a:solidFill>
            <a:srgbClr val="0000FF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Masters</a:t>
            </a:r>
            <a:r>
              <a:rPr lang="en">
                <a:solidFill>
                  <a:schemeClr val="lt1"/>
                </a:solidFill>
              </a:rPr>
              <a:t> GAPSA Rep Elections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/>
          <p:nvPr>
            <p:ph type="title"/>
          </p:nvPr>
        </p:nvSpPr>
        <p:spPr>
          <a:xfrm>
            <a:off x="252625" y="47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Nominations</a:t>
            </a:r>
            <a:r>
              <a:rPr lang="en"/>
              <a:t> </a:t>
            </a:r>
            <a:endParaRPr/>
          </a:p>
        </p:txBody>
      </p:sp>
      <p:sp>
        <p:nvSpPr>
          <p:cNvPr id="129" name="Google Shape;129;p25"/>
          <p:cNvSpPr txBox="1"/>
          <p:nvPr>
            <p:ph idx="1" type="body"/>
          </p:nvPr>
        </p:nvSpPr>
        <p:spPr>
          <a:xfrm>
            <a:off x="209625" y="1137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384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741B47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Any further questions?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5" name="Google Shape;135;p26"/>
          <p:cNvSpPr txBox="1"/>
          <p:nvPr/>
        </p:nvSpPr>
        <p:spPr>
          <a:xfrm>
            <a:off x="311700" y="886000"/>
            <a:ext cx="8276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Instagram account: @gseg_upenn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Email: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gseg@seas.upenn.edu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BF9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Links &amp; Logistics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1" name="Google Shape;14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hlink"/>
                </a:solidFill>
                <a:hlinkClick r:id="rId3"/>
              </a:rPr>
              <a:t>Advertise in the GSEG </a:t>
            </a:r>
            <a:r>
              <a:rPr b="1" lang="en" sz="2000" u="sng">
                <a:solidFill>
                  <a:schemeClr val="hlink"/>
                </a:solidFill>
                <a:hlinkClick r:id="rId4"/>
              </a:rPr>
              <a:t>Newsletter</a:t>
            </a:r>
            <a:endParaRPr b="1" sz="20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Submit an event idea</a:t>
            </a:r>
            <a:endParaRPr b="1" sz="20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hlink"/>
                </a:solidFill>
                <a:hlinkClick r:id="rId6"/>
              </a:rPr>
              <a:t>Website</a:t>
            </a:r>
            <a:endParaRPr b="1" sz="20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chemeClr val="hlink"/>
                </a:solidFill>
                <a:hlinkClick r:id="rId7"/>
              </a:rPr>
              <a:t>Doc</a:t>
            </a:r>
            <a:endParaRPr b="1"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 sz="2400">
                <a:solidFill>
                  <a:schemeClr val="dk1"/>
                </a:solidFill>
              </a:rPr>
              <a:t>Food 10 min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 sz="2400">
                <a:solidFill>
                  <a:schemeClr val="dk1"/>
                </a:solidFill>
              </a:rPr>
              <a:t>Roll call - 5 min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 sz="2400">
                <a:solidFill>
                  <a:schemeClr val="dk1"/>
                </a:solidFill>
              </a:rPr>
              <a:t>Updates from the Executive Board - 15 min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 sz="2400">
                <a:solidFill>
                  <a:schemeClr val="dk1"/>
                </a:solidFill>
              </a:rPr>
              <a:t>Departmental Updates - 5 min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Aim to end by 6:15 pm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CC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President Updates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572700"/>
            <a:ext cx="85206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GAC meeting this Friday - what concerns would you like to raise?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Groupchat of GAPSA reps - are all GAPSA reps in it?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From Last time:</a:t>
            </a:r>
            <a:endParaRPr sz="2400"/>
          </a:p>
          <a:p>
            <a:pPr indent="-312419" lvl="1" marL="914400" rtl="0" algn="l">
              <a:spcBef>
                <a:spcPts val="120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What to do when a student fails qualifying exam</a:t>
            </a:r>
            <a:endParaRPr sz="2400"/>
          </a:p>
          <a:p>
            <a:pPr indent="-312419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>
                <a:highlight>
                  <a:srgbClr val="FFFF00"/>
                </a:highlight>
              </a:rPr>
              <a:t>Steps to navigate advisor running out of money</a:t>
            </a:r>
            <a:endParaRPr sz="2400">
              <a:highlight>
                <a:srgbClr val="FFFF00"/>
              </a:highlight>
            </a:endParaRPr>
          </a:p>
          <a:p>
            <a:pPr indent="-312419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Engineering Entrepreneurship class EAS5490</a:t>
            </a:r>
            <a:endParaRPr sz="2400"/>
          </a:p>
          <a:p>
            <a:pPr indent="-312419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400"/>
              <a:t>Grad Student support - what do you need support?</a:t>
            </a:r>
            <a:endParaRPr sz="2400"/>
          </a:p>
          <a:p>
            <a:pPr indent="-312419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2400"/>
              <a:t>Transportation - radius the penn bus reaches and timing (reliability)</a:t>
            </a:r>
            <a:endParaRPr sz="2400"/>
          </a:p>
          <a:p>
            <a:pPr indent="-312419" lvl="3" marL="18288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On demand was moved to 7:30pm </a:t>
            </a:r>
            <a:endParaRPr sz="2400"/>
          </a:p>
          <a:p>
            <a:pPr indent="-312419" lvl="3" marL="18288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/>
              <a:t>Buses only cover so much area (North bus is insufficient for </a:t>
            </a:r>
            <a:r>
              <a:rPr lang="en" sz="2400"/>
              <a:t>student needs)</a:t>
            </a:r>
            <a:endParaRPr sz="2400"/>
          </a:p>
          <a:p>
            <a:pPr indent="-312419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2400"/>
              <a:t>Course selection period and naming of courses </a:t>
            </a:r>
            <a:endParaRPr sz="2400"/>
          </a:p>
          <a:p>
            <a:pPr indent="-312419" lvl="3" marL="18288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>
                <a:highlight>
                  <a:srgbClr val="FFFF00"/>
                </a:highlight>
              </a:rPr>
              <a:t>Misleading to employers…elementary names for advanced courses </a:t>
            </a:r>
            <a:endParaRPr sz="2400">
              <a:highlight>
                <a:srgbClr val="FFFF00"/>
              </a:highlight>
            </a:endParaRPr>
          </a:p>
          <a:p>
            <a:pPr indent="-312419" lvl="3" marL="18288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>
                <a:highlight>
                  <a:srgbClr val="FFFF00"/>
                </a:highlight>
              </a:rPr>
              <a:t>Accessibility for students outside department but in your field → doesn’t get priority to get into classes outside the department; more cross registration opportunities; thinking about </a:t>
            </a:r>
            <a:endParaRPr sz="2400">
              <a:highlight>
                <a:srgbClr val="FFFF00"/>
              </a:highlight>
            </a:endParaRPr>
          </a:p>
          <a:p>
            <a:pPr indent="-312419" lvl="3" marL="18288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400">
                <a:highlight>
                  <a:srgbClr val="FFFF00"/>
                </a:highlight>
              </a:rPr>
              <a:t>Hard time w some electives for CBE, MSE students </a:t>
            </a:r>
            <a:endParaRPr sz="2400">
              <a:highlight>
                <a:srgbClr val="FFFF00"/>
              </a:highlight>
            </a:endParaRPr>
          </a:p>
          <a:p>
            <a:pPr indent="-312419" lvl="3" marL="18288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t/>
            </a:r>
            <a:endParaRPr sz="2400">
              <a:highlight>
                <a:srgbClr val="FFFF00"/>
              </a:highlight>
            </a:endParaRPr>
          </a:p>
        </p:txBody>
      </p:sp>
      <p:sp>
        <p:nvSpPr>
          <p:cNvPr id="73" name="Google Shape;73;p1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CC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President Updates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1155CC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Vice </a:t>
            </a:r>
            <a:r>
              <a:rPr lang="en">
                <a:solidFill>
                  <a:schemeClr val="lt1"/>
                </a:solidFill>
              </a:rPr>
              <a:t>President Updates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Anyone not have a chance to meet with Owen?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Join the GAPSA slack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0" y="0"/>
            <a:ext cx="2835000" cy="572700"/>
          </a:xfrm>
          <a:prstGeom prst="rect">
            <a:avLst/>
          </a:prstGeom>
          <a:solidFill>
            <a:srgbClr val="38761D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Finance Updates</a:t>
            </a:r>
            <a:endParaRPr>
              <a:solidFill>
                <a:schemeClr val="lt1"/>
              </a:solidFill>
            </a:endParaRPr>
          </a:p>
        </p:txBody>
      </p:sp>
      <p:graphicFrame>
        <p:nvGraphicFramePr>
          <p:cNvPr id="85" name="Google Shape;85;p18"/>
          <p:cNvGraphicFramePr/>
          <p:nvPr/>
        </p:nvGraphicFramePr>
        <p:xfrm>
          <a:off x="152400" y="15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{71F3BCD8-5BD1-445A-85C7-DAFD939094A0}</a:tableStyleId>
              </a:tblPr>
              <a:tblGrid>
                <a:gridCol w="1218450"/>
                <a:gridCol w="1870425"/>
                <a:gridCol w="1517700"/>
                <a:gridCol w="1421525"/>
                <a:gridCol w="1763525"/>
                <a:gridCol w="1036750"/>
              </a:tblGrid>
              <a:tr h="2847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REF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Sub-item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Appropriation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Utilization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Balance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 Accounting Error</a:t>
                      </a:r>
                      <a:endParaRPr sz="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3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$ 25,000.00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$ 10,073.67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/>
                        <a:t>$ 14,926.34</a:t>
                      </a:r>
                      <a:endParaRPr b="1"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40.29%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2.1.1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$ 4,587.27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$ 3,818.72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$ 768.55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83.25%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E1CD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2.2.1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CBE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$ 1,869.65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$ 419.64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$ 1,450.01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22.44%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7C3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2.3.1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CIS (PhD)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$ 1,481.70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-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$ 1,481.70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0.00%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7C3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2.3.2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CIS (M)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$ 2,128.61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-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$ 2,128.61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0.00%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7C3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2.3.3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CIS (MCIT)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$ 1,402.48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-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$ 1,402.48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0.00%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7C3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2.3.4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CIS (DATS)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$ 1,451.23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$ 1,338.00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$ 113.23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92.20%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E1CD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2.4.1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ESE (PhD)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$ 1,155.37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$ 879.98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$ 275.39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76.16%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E1CD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2.4.2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ESE (M)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$ 3,352.69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$ 1,480.00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$ 1,872.69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44.14%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7C3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2.5.1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MSE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$ 1,875.75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$ 128.21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$ 1,747.54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6.84%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7C3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2.6.1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MEAM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$ 2,085.28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$ 1,848.61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$ 236.67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88.65%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7E1CD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2.6.2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IPD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$ 704.46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-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$ 704.46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0.00%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7C3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2.7.1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BIOT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$ 913.75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$ 160.50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$ 753.25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17.57%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7C3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2.7.2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NANO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$ 359.26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-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$ 359.26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0.00%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7C3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2.7.3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ROBO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$ 1,120.92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-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$ 1,120.92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0.00%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7C3"/>
                    </a:solidFill>
                  </a:tcPr>
                </a:tc>
              </a:tr>
              <a:tr h="2847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2.7.4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SCMP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$ 511.59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 -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$ 511.59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0.00%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7C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F1C232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Previously on Programming…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1" name="Google Shape;91;p19"/>
          <p:cNvSpPr txBox="1"/>
          <p:nvPr/>
        </p:nvSpPr>
        <p:spPr>
          <a:xfrm>
            <a:off x="558475" y="769875"/>
            <a:ext cx="5931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Pottery Workshop at Yay Clay!</a:t>
            </a:r>
            <a:endParaRPr sz="23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0515">
            <a:off x="693500" y="1579675"/>
            <a:ext cx="4672124" cy="350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4224">
            <a:off x="4724066" y="1530450"/>
            <a:ext cx="4672135" cy="350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9725" y="572700"/>
            <a:ext cx="2454272" cy="184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F1C232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Next on </a:t>
            </a:r>
            <a:r>
              <a:rPr lang="en">
                <a:solidFill>
                  <a:schemeClr val="lt1"/>
                </a:solidFill>
              </a:rPr>
              <a:t>Programming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0" name="Google Shape;100;p20"/>
          <p:cNvSpPr txBox="1"/>
          <p:nvPr/>
        </p:nvSpPr>
        <p:spPr>
          <a:xfrm>
            <a:off x="406075" y="922275"/>
            <a:ext cx="8308200" cy="42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December 20th:  </a:t>
            </a:r>
            <a:r>
              <a:rPr b="1" lang="en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Free Dumplings!*</a:t>
            </a:r>
            <a:endParaRPr sz="2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January 9th/16th: </a:t>
            </a:r>
            <a:r>
              <a:rPr b="1" lang="en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Welcome Back Happy Hour!*</a:t>
            </a:r>
            <a:endParaRPr b="1" sz="2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ora"/>
              <a:buChar char="-"/>
            </a:pPr>
            <a:r>
              <a:rPr i="1" lang="en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Quick poll</a:t>
            </a:r>
            <a:endParaRPr i="1" sz="2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January 22nd: </a:t>
            </a:r>
            <a:r>
              <a:rPr b="1" lang="en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Food Holiday*</a:t>
            </a:r>
            <a:endParaRPr b="1" sz="2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January 29th:</a:t>
            </a:r>
            <a:r>
              <a:rPr b="1" lang="en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76ers (Basketball)!</a:t>
            </a:r>
            <a:endParaRPr b="1" sz="2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February 25th:</a:t>
            </a:r>
            <a:r>
              <a:rPr b="1" lang="en" sz="21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Flyers (Hockey)!*</a:t>
            </a:r>
            <a:endParaRPr b="1" sz="2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*These dates are </a:t>
            </a:r>
            <a:r>
              <a:rPr b="1" lang="en" sz="2100">
                <a:solidFill>
                  <a:schemeClr val="dk1"/>
                </a:solidFill>
              </a:rPr>
              <a:t>tentative</a:t>
            </a:r>
            <a:endParaRPr b="1"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BF9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Logistics</a:t>
            </a:r>
            <a:r>
              <a:rPr lang="en">
                <a:solidFill>
                  <a:schemeClr val="lt1"/>
                </a:solidFill>
              </a:rPr>
              <a:t> Updates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311700" y="702725"/>
            <a:ext cx="8520600" cy="409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" sz="2500">
                <a:solidFill>
                  <a:schemeClr val="dk1"/>
                </a:solidFill>
              </a:rPr>
              <a:t>N/A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