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y="5143500" cx="9144000"/>
  <p:notesSz cx="6858000" cy="9144000"/>
  <p:embeddedFontLst>
    <p:embeddedFont>
      <p:font typeface="Lora"/>
      <p:regular r:id="rId21"/>
      <p:bold r:id="rId22"/>
      <p:italic r:id="rId23"/>
      <p:boldItalic r:id="rId24"/>
    </p:embeddedFont>
    <p:embeddedFont>
      <p:font typeface="Comfortaa"/>
      <p:regular r:id="rId25"/>
      <p:bold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42901E9-BA2C-441E-8E1B-B9945491622B}">
  <a:tblStyle styleId="{642901E9-BA2C-441E-8E1B-B9945491622B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font" Target="fonts/Lora-bold.fntdata"/><Relationship Id="rId21" Type="http://schemas.openxmlformats.org/officeDocument/2006/relationships/font" Target="fonts/Lora-regular.fntdata"/><Relationship Id="rId24" Type="http://schemas.openxmlformats.org/officeDocument/2006/relationships/font" Target="fonts/Lora-boldItalic.fntdata"/><Relationship Id="rId23" Type="http://schemas.openxmlformats.org/officeDocument/2006/relationships/font" Target="fonts/Lora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font" Target="fonts/Comfortaa-bold.fntdata"/><Relationship Id="rId25" Type="http://schemas.openxmlformats.org/officeDocument/2006/relationships/font" Target="fonts/Comfortaa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9a0af36b37_0_1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9a0af36b37_0_1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cc9683a34e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cc9683a34e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0dabffb625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30dabffb62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9acd947be8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29acd947be8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9abbc77f0c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29abbc77f0c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9a0af36b3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9a0af36b3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9a0af36b3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9a0af36b3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0d56e86f03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0d56e86f03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c467cd6403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c467cd6403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d816fe324f_1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d816fe324f_1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16957870c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316957870c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b276a8a07d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b276a8a07d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9a0af36b37_0_1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9a0af36b37_0_1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hyperlink" Target="mailto:gseg@seas.upenn.edu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urldefense.com/v3/__https://forms.gle/JnLZ5DVfCfQNDDGN9__;!!IBzWLUs!TkI6DlxLKf-CHvhwZsAskA8GrdX127U0nROiIE-vnOCkgULBiTwENSNmNP33kweCNvlD-bFtcuU0wv9v6onVZuIPGQ$" TargetMode="External"/><Relationship Id="rId4" Type="http://schemas.openxmlformats.org/officeDocument/2006/relationships/hyperlink" Target="https://urldefense.com/v3/__https://forms.gle/JnLZ5DVfCfQNDDGN9__;!!IBzWLUs!TkI6DlxLKf-CHvhwZsAskA8GrdX127U0nROiIE-vnOCkgULBiTwENSNmNP33kweCNvlD-bFtcuU0wv9v6onVZuIPGQ$" TargetMode="External"/><Relationship Id="rId5" Type="http://schemas.openxmlformats.org/officeDocument/2006/relationships/hyperlink" Target="https://urldefense.com/v3/__https://forms.gle/Ds4oqxdncSBHdZMBA__;!!IBzWLUs!TkI6DlxLKf-CHvhwZsAskA8GrdX127U0nROiIE-vnOCkgULBiTwENSNmNP33kweCNvlD-bFtcuU0wv9v6on7skYliQ$" TargetMode="External"/><Relationship Id="rId6" Type="http://schemas.openxmlformats.org/officeDocument/2006/relationships/hyperlink" Target="https://gseg.seas.upenn.edu/" TargetMode="External"/><Relationship Id="rId7" Type="http://schemas.openxmlformats.org/officeDocument/2006/relationships/hyperlink" Target="https://docs.google.com/document/d/1aFVVHKh0d8EboGEhP3rEYmq76TVGTfReVOf_9A4Nmgg/edit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GSEG GA Meeting 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1/21/2025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CC0000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GAPSA Rep updates?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09" name="Google Shape;109;p22"/>
          <p:cNvSpPr txBox="1"/>
          <p:nvPr/>
        </p:nvSpPr>
        <p:spPr>
          <a:xfrm>
            <a:off x="194550" y="665625"/>
            <a:ext cx="8754900" cy="439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</a:pPr>
            <a:r>
              <a:rPr lang="en" sz="2400">
                <a:solidFill>
                  <a:schemeClr val="dk2"/>
                </a:solidFill>
              </a:rPr>
              <a:t>First meeting tomorrow </a:t>
            </a:r>
            <a:endParaRPr sz="2400">
              <a:solidFill>
                <a:schemeClr val="dk2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</a:pPr>
            <a:r>
              <a:rPr lang="en" sz="2400">
                <a:solidFill>
                  <a:schemeClr val="dk2"/>
                </a:solidFill>
              </a:rPr>
              <a:t>Gala March 22 </a:t>
            </a:r>
            <a:endParaRPr sz="24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0" y="2150850"/>
            <a:ext cx="9144000" cy="841800"/>
          </a:xfrm>
          <a:prstGeom prst="rect">
            <a:avLst/>
          </a:prstGeom>
          <a:solidFill>
            <a:srgbClr val="0000FF"/>
          </a:solidFill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Vice President</a:t>
            </a:r>
            <a:r>
              <a:rPr lang="en">
                <a:solidFill>
                  <a:schemeClr val="lt1"/>
                </a:solidFill>
              </a:rPr>
              <a:t> Elections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4"/>
          <p:cNvSpPr txBox="1"/>
          <p:nvPr>
            <p:ph type="title"/>
          </p:nvPr>
        </p:nvSpPr>
        <p:spPr>
          <a:xfrm>
            <a:off x="252625" y="4745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Nominations</a:t>
            </a:r>
            <a:r>
              <a:rPr lang="en"/>
              <a:t> </a:t>
            </a:r>
            <a:endParaRPr/>
          </a:p>
        </p:txBody>
      </p:sp>
      <p:sp>
        <p:nvSpPr>
          <p:cNvPr id="120" name="Google Shape;120;p24"/>
          <p:cNvSpPr txBox="1"/>
          <p:nvPr>
            <p:ph idx="1" type="body"/>
          </p:nvPr>
        </p:nvSpPr>
        <p:spPr>
          <a:xfrm>
            <a:off x="209625" y="11377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0200" lvl="0" marL="457200" rtl="0" algn="l">
              <a:lnSpc>
                <a:spcPct val="115384"/>
              </a:lnSpc>
              <a:spcBef>
                <a:spcPts val="1400"/>
              </a:spcBef>
              <a:spcAft>
                <a:spcPts val="0"/>
              </a:spcAft>
              <a:buClr>
                <a:srgbClr val="222222"/>
              </a:buClr>
              <a:buSzPts val="1600"/>
              <a:buAutoNum type="arabicPeriod"/>
            </a:pPr>
            <a:r>
              <a:rPr lang="en" sz="1600">
                <a:solidFill>
                  <a:srgbClr val="222222"/>
                </a:solidFill>
                <a:highlight>
                  <a:srgbClr val="FFFFFF"/>
                </a:highlight>
              </a:rPr>
              <a:t>Dheepak Gobinath</a:t>
            </a:r>
            <a:endParaRPr sz="16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30200" lvl="0" marL="457200" rtl="0" algn="l">
              <a:lnSpc>
                <a:spcPct val="115384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600"/>
              <a:buAutoNum type="arabicPeriod"/>
            </a:pPr>
            <a:r>
              <a:rPr lang="en" sz="1600">
                <a:solidFill>
                  <a:srgbClr val="222222"/>
                </a:solidFill>
                <a:highlight>
                  <a:srgbClr val="FFFFFF"/>
                </a:highlight>
              </a:rPr>
              <a:t>Makyla Boyd</a:t>
            </a:r>
            <a:endParaRPr sz="1600">
              <a:solidFill>
                <a:srgbClr val="222222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5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741B47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Any further questions?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26" name="Google Shape;126;p25"/>
          <p:cNvSpPr txBox="1"/>
          <p:nvPr/>
        </p:nvSpPr>
        <p:spPr>
          <a:xfrm>
            <a:off x="311700" y="886000"/>
            <a:ext cx="82764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>
                <a:solidFill>
                  <a:schemeClr val="dk1"/>
                </a:solidFill>
              </a:rPr>
              <a:t>Instagram account: @gseg_upenn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sz="2400">
                <a:solidFill>
                  <a:schemeClr val="dk1"/>
                </a:solidFill>
              </a:rPr>
              <a:t>Email: </a:t>
            </a:r>
            <a:r>
              <a:rPr lang="en" sz="2400" u="sng">
                <a:solidFill>
                  <a:schemeClr val="hlink"/>
                </a:solidFill>
                <a:hlinkClick r:id="rId3"/>
              </a:rPr>
              <a:t>gseg@seas.upenn.edu</a:t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6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BF9000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Links &amp; Logistics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32" name="Google Shape;132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 u="sng">
                <a:solidFill>
                  <a:schemeClr val="hlink"/>
                </a:solidFill>
                <a:hlinkClick r:id="rId3"/>
              </a:rPr>
              <a:t>Advertise in the GSEG </a:t>
            </a:r>
            <a:r>
              <a:rPr b="1" lang="en" sz="2000" u="sng">
                <a:solidFill>
                  <a:schemeClr val="hlink"/>
                </a:solidFill>
                <a:hlinkClick r:id="rId4"/>
              </a:rPr>
              <a:t>Newsletter</a:t>
            </a:r>
            <a:endParaRPr b="1" sz="2000"/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 u="sng">
                <a:solidFill>
                  <a:schemeClr val="accent5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Submit an event idea</a:t>
            </a:r>
            <a:endParaRPr b="1" sz="2000"/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 u="sng">
                <a:solidFill>
                  <a:schemeClr val="hlink"/>
                </a:solidFill>
                <a:hlinkClick r:id="rId6"/>
              </a:rPr>
              <a:t>Website</a:t>
            </a:r>
            <a:endParaRPr b="1" sz="2000"/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 u="sng">
                <a:solidFill>
                  <a:schemeClr val="hlink"/>
                </a:solidFill>
                <a:hlinkClick r:id="rId7"/>
              </a:rPr>
              <a:t>Doc</a:t>
            </a:r>
            <a:endParaRPr b="1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Agenda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eriod"/>
            </a:pPr>
            <a:r>
              <a:rPr lang="en" sz="2400">
                <a:solidFill>
                  <a:schemeClr val="dk1"/>
                </a:solidFill>
              </a:rPr>
              <a:t>Food 10 min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eriod"/>
            </a:pPr>
            <a:r>
              <a:rPr lang="en" sz="2400">
                <a:solidFill>
                  <a:schemeClr val="dk1"/>
                </a:solidFill>
              </a:rPr>
              <a:t>Roll call - 5 min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eriod"/>
            </a:pPr>
            <a:r>
              <a:rPr lang="en" sz="2400">
                <a:solidFill>
                  <a:schemeClr val="dk1"/>
                </a:solidFill>
              </a:rPr>
              <a:t>Updates from the Executive Board - 15 min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eriod"/>
            </a:pPr>
            <a:r>
              <a:rPr lang="en" sz="2400">
                <a:solidFill>
                  <a:schemeClr val="dk1"/>
                </a:solidFill>
              </a:rPr>
              <a:t>Departmental Updates - 5 min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eriod"/>
            </a:pPr>
            <a:r>
              <a:rPr lang="en" sz="2400">
                <a:solidFill>
                  <a:schemeClr val="dk1"/>
                </a:solidFill>
              </a:rPr>
              <a:t>Elections for new VP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CC0000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President Updates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572700"/>
            <a:ext cx="8520600" cy="457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GAC </a:t>
            </a:r>
            <a:r>
              <a:rPr lang="en" sz="2400"/>
              <a:t>meeting</a:t>
            </a:r>
            <a:r>
              <a:rPr lang="en" sz="2400"/>
              <a:t> just discussed admissions - using a specific software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Picking up a master’s degree as a PhD student/candidate</a:t>
            </a:r>
            <a:endParaRPr sz="2400"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Advise to do it before the last semester, will still grant it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1155CC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Vice </a:t>
            </a:r>
            <a:r>
              <a:rPr lang="en">
                <a:solidFill>
                  <a:schemeClr val="lt1"/>
                </a:solidFill>
              </a:rPr>
              <a:t>President Updates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This position is up for election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Anyone not in the slack? Join the GAPSA slack</a:t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0" y="0"/>
            <a:ext cx="2835000" cy="572700"/>
          </a:xfrm>
          <a:prstGeom prst="rect">
            <a:avLst/>
          </a:prstGeom>
          <a:solidFill>
            <a:srgbClr val="38761D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Finance Updates</a:t>
            </a:r>
            <a:endParaRPr>
              <a:solidFill>
                <a:schemeClr val="lt1"/>
              </a:solidFill>
            </a:endParaRPr>
          </a:p>
        </p:txBody>
      </p:sp>
      <p:graphicFrame>
        <p:nvGraphicFramePr>
          <p:cNvPr id="79" name="Google Shape;79;p17"/>
          <p:cNvGraphicFramePr/>
          <p:nvPr/>
        </p:nvGraphicFramePr>
        <p:xfrm>
          <a:off x="152400" y="1524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{642901E9-BA2C-441E-8E1B-B9945491622B}</a:tableStyleId>
              </a:tblPr>
              <a:tblGrid>
                <a:gridCol w="1218450"/>
                <a:gridCol w="1870425"/>
                <a:gridCol w="1517700"/>
                <a:gridCol w="1421525"/>
                <a:gridCol w="1763525"/>
                <a:gridCol w="1036750"/>
              </a:tblGrid>
              <a:tr h="28477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REF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Sub-item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Appropriation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Utilization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Balance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* Accounting Error</a:t>
                      </a:r>
                      <a:endParaRPr sz="6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3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$ 25,000.00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$ 13,991.23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$ 11,008.78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55.96%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8477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2.1.1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BE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$ 4,587.27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$ 3,818.72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$ 768.55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83.25%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E1CD"/>
                    </a:solidFill>
                  </a:tcPr>
                </a:tc>
              </a:tr>
              <a:tr h="28477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2.2.1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CBE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$ 1,869.65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$ 1,448.83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$ 420.82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77.49%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E1CD"/>
                    </a:solidFill>
                  </a:tcPr>
                </a:tc>
              </a:tr>
              <a:tr h="28477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2.3.1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CIS (PhD)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$ 1,481.70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-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$ 1,481.70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0.00%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7C3"/>
                    </a:solidFill>
                  </a:tcPr>
                </a:tc>
              </a:tr>
              <a:tr h="28477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2.3.2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CIS (M)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$ 2,128.61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-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$ 2,128.61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0.00%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7C3"/>
                    </a:solidFill>
                  </a:tcPr>
                </a:tc>
              </a:tr>
              <a:tr h="28477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2.3.3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CIS (MCIT)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$ 1,402.48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-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$ 1,402.48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0.00%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7C3"/>
                    </a:solidFill>
                  </a:tcPr>
                </a:tc>
              </a:tr>
              <a:tr h="28477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2.3.4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CIS (DATS)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$ 1,451.23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$ 803.70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$ 647.53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55.38%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E1CD"/>
                    </a:solidFill>
                  </a:tcPr>
                </a:tc>
              </a:tr>
              <a:tr h="28477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2.4.1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ESE (PhD)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$ 1,155.37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$ 879.98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$ 275.39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76.16%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E1CD"/>
                    </a:solidFill>
                  </a:tcPr>
                </a:tc>
              </a:tr>
              <a:tr h="28477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2.4.2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ESE (M)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$ 3,352.69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$ 2,941.43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$ 411.26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87.73%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E1CD"/>
                    </a:solidFill>
                  </a:tcPr>
                </a:tc>
              </a:tr>
              <a:tr h="28477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2.5.1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MSE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$ 1,875.75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$ 1,209.45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$ 666.30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64.48%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E1CD"/>
                    </a:solidFill>
                  </a:tcPr>
                </a:tc>
              </a:tr>
              <a:tr h="28477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2.6.1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MEAM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$ 2,085.28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$ 1,848.61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$ 236.67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88.65%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E1CD"/>
                    </a:solidFill>
                  </a:tcPr>
                </a:tc>
              </a:tr>
              <a:tr h="28477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2.6.2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IPD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$ 704.46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-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$ 704.46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0.00%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7C3"/>
                    </a:solidFill>
                  </a:tcPr>
                </a:tc>
              </a:tr>
              <a:tr h="28477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2.7.1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BIOT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$ 913.75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$ 160.50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$ 753.25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17.57%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7C3"/>
                    </a:solidFill>
                  </a:tcPr>
                </a:tc>
              </a:tr>
              <a:tr h="28477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2.7.2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NANO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$ 359.26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-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$ 359.26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0.00%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7C3"/>
                    </a:solidFill>
                  </a:tcPr>
                </a:tc>
              </a:tr>
              <a:tr h="28477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2.7.3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ROBO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$ 1,120.92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$ 880.00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$ 240.92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78.51%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E1CD"/>
                    </a:solidFill>
                  </a:tcPr>
                </a:tc>
              </a:tr>
              <a:tr h="28477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2.7.4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SCMP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$ 511.59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-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$ 511.59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0.00%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7C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Google Shape;84;p18"/>
          <p:cNvGraphicFramePr/>
          <p:nvPr/>
        </p:nvGraphicFramePr>
        <p:xfrm>
          <a:off x="191425" y="6285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{642901E9-BA2C-441E-8E1B-B9945491622B}</a:tableStyleId>
              </a:tblPr>
              <a:tblGrid>
                <a:gridCol w="1647825"/>
                <a:gridCol w="1866900"/>
                <a:gridCol w="952500"/>
              </a:tblGrid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Appropriation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TOTAL</a:t>
                      </a:r>
                      <a:endParaRPr sz="1000"/>
                    </a:p>
                  </a:txBody>
                  <a:tcPr marT="19050" marB="19050" marR="28575" marL="28575" anchor="b"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$ 123,052.40</a:t>
                      </a:r>
                      <a:endParaRPr b="1"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Tied Fraction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SUBTOTAL</a:t>
                      </a:r>
                      <a:endParaRPr sz="1000"/>
                    </a:p>
                  </a:txBody>
                  <a:tcPr marT="19050" marB="19050" marR="28575" marL="28575" anchor="b"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$ 38,052.40</a:t>
                      </a:r>
                      <a:endParaRPr b="1"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Inter-school Partnership Fund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$ 18,052.40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Contingency Fund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$ 10,000.00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1.3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Synergy Fund</a:t>
                      </a:r>
                      <a:endParaRPr sz="10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$ 10,000.00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Fall Spend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Departmental Allocation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SUBTOTAL</a:t>
                      </a:r>
                      <a:endParaRPr sz="1000"/>
                    </a:p>
                  </a:txBody>
                  <a:tcPr marT="19050" marB="19050" marR="28575" marL="28575" anchor="b"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$ 30,000.00</a:t>
                      </a:r>
                      <a:endParaRPr b="1"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2.1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BE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$ 5,504.73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2.2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CBE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$ 2,243.58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2.3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CIS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$ 5,428.86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2.4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ESE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$ 3,069.42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2.5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MSE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$ 2,250.90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2.6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MEAM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$ 4,023.23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2.7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CDP</a:t>
                      </a:r>
                      <a:endParaRPr sz="10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$ 4,892.46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GSEG Base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SUBTOTAL</a:t>
                      </a:r>
                      <a:endParaRPr sz="1000"/>
                    </a:p>
                  </a:txBody>
                  <a:tcPr marT="19050" marB="19050" marR="28575" marL="28575" anchor="b"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$55,000.00</a:t>
                      </a:r>
                      <a:endParaRPr b="1"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3.1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Operations &amp; Advocacy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$ 5,000.00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3.2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Programming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$ 40,000.00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3.3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Funding</a:t>
                      </a:r>
                      <a:endParaRPr sz="10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$ 10,000.00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Reserves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For Next Semester</a:t>
                      </a:r>
                      <a:endParaRPr sz="1000"/>
                    </a:p>
                  </a:txBody>
                  <a:tcPr marT="19050" marB="19050" marR="28575" marL="28575" anchor="b"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$ 57,471.60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85" name="Google Shape;85;p18"/>
          <p:cNvGraphicFramePr/>
          <p:nvPr/>
        </p:nvGraphicFramePr>
        <p:xfrm>
          <a:off x="4329850" y="7771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{642901E9-BA2C-441E-8E1B-B9945491622B}</a:tableStyleId>
              </a:tblPr>
              <a:tblGrid>
                <a:gridCol w="1515750"/>
                <a:gridCol w="1392275"/>
                <a:gridCol w="1392275"/>
              </a:tblGrid>
              <a:tr h="2095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$ 30,000.00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2.1.1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BE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$ 5,504.73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2.2.1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CBE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$ 2,243.58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/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2.3.1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CIS (PhD)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$ 1,778.03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/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2.3.2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CIS (M)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$ 2,554.33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/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2.3.3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CIS (MCIT)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$ 1,682.98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/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2.3.4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CIS (DATS)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$ 1,741.47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2.4.1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ESE (PhD)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$ 1,386.44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2.4.2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ESE (M)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$ 4,023.23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2.5.1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MSE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$ 2,250.90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2.6.1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MEAM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$ 2,502.34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2.6.2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IPD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$ 845.35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2.7.1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BIOT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$ 1,096.50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/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2.7.2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NANO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$ 431.11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/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2.7.3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ROBO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$ 1,345.11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/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2.7.4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SCMP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$ 613.91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F1C232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Comfortaa"/>
                <a:ea typeface="Comfortaa"/>
                <a:cs typeface="Comfortaa"/>
                <a:sym typeface="Comfortaa"/>
              </a:rPr>
              <a:t>Programming</a:t>
            </a:r>
            <a:endParaRPr b="1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91" name="Google Shape;91;p19"/>
          <p:cNvSpPr txBox="1"/>
          <p:nvPr/>
        </p:nvSpPr>
        <p:spPr>
          <a:xfrm>
            <a:off x="406075" y="922275"/>
            <a:ext cx="8308200" cy="390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Lora"/>
              <a:buChar char="●"/>
            </a:pPr>
            <a:r>
              <a:rPr lang="en" sz="21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January 23rd: Welcome Back Happy Hour at Libertee</a:t>
            </a:r>
            <a:endParaRPr sz="21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Lora"/>
              <a:buChar char="●"/>
            </a:pPr>
            <a:r>
              <a:rPr lang="en" sz="21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January 29th: 76ers (Basketball)</a:t>
            </a:r>
            <a:endParaRPr sz="21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Lora"/>
              <a:buChar char="●"/>
            </a:pPr>
            <a:r>
              <a:rPr b="1" lang="en" sz="21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February 5th: Cookie giveaway*</a:t>
            </a:r>
            <a:endParaRPr b="1" sz="21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Lora"/>
              <a:buChar char="●"/>
            </a:pPr>
            <a:r>
              <a:rPr lang="en" sz="21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February 11th: Candle making*</a:t>
            </a:r>
            <a:endParaRPr sz="21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Lora"/>
              <a:buChar char="●"/>
            </a:pPr>
            <a:r>
              <a:rPr lang="en" sz="21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February 20th: Happy Hour w/ Wharton at the Armory</a:t>
            </a:r>
            <a:endParaRPr sz="21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Lora"/>
              <a:buChar char="●"/>
            </a:pPr>
            <a:r>
              <a:rPr lang="en" sz="21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February 25th: Flyers (Hockey)</a:t>
            </a:r>
            <a:endParaRPr sz="21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</a:rPr>
              <a:t>*These dates are </a:t>
            </a:r>
            <a:r>
              <a:rPr b="1" lang="en" sz="2100">
                <a:solidFill>
                  <a:schemeClr val="dk1"/>
                </a:solidFill>
              </a:rPr>
              <a:t>tentative</a:t>
            </a:r>
            <a:endParaRPr b="1" sz="2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BF9000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Logistics</a:t>
            </a:r>
            <a:r>
              <a:rPr lang="en">
                <a:solidFill>
                  <a:schemeClr val="lt1"/>
                </a:solidFill>
              </a:rPr>
              <a:t> Updates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702725"/>
            <a:ext cx="8520600" cy="409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N/A</a:t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4C1130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Departmental Representatives - updates for the GA</a:t>
            </a:r>
            <a:r>
              <a:rPr lang="en">
                <a:solidFill>
                  <a:schemeClr val="lt1"/>
                </a:solidFill>
              </a:rPr>
              <a:t>?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702725"/>
            <a:ext cx="8520600" cy="409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BE: holiday party, ice skating, crafting,  happy hour</a:t>
            </a:r>
            <a:endParaRPr sz="2500">
              <a:solidFill>
                <a:schemeClr val="dk1"/>
              </a:solidFill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CBE: monthly happy hour, karaoke, brewery tour, distillery</a:t>
            </a:r>
            <a:endParaRPr sz="2500">
              <a:solidFill>
                <a:schemeClr val="dk1"/>
              </a:solidFill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ESE: Design school collab - not using IPF</a:t>
            </a:r>
            <a:endParaRPr sz="2500">
              <a:solidFill>
                <a:schemeClr val="dk1"/>
              </a:solidFill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SCMP: wants to collab with other departments @Joey</a:t>
            </a:r>
            <a:endParaRPr sz="2500">
              <a:solidFill>
                <a:schemeClr val="dk1"/>
              </a:solidFill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DATS: happy hour, hoodies, want to make bowling happen</a:t>
            </a:r>
            <a:endParaRPr sz="2500">
              <a:solidFill>
                <a:schemeClr val="dk1"/>
              </a:solidFill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MSE: </a:t>
            </a:r>
            <a:r>
              <a:rPr lang="en" sz="2500">
                <a:solidFill>
                  <a:schemeClr val="dk1"/>
                </a:solidFill>
              </a:rPr>
              <a:t>welcome back party; snack breaks; trivia night; Phillies game</a:t>
            </a:r>
            <a:endParaRPr sz="25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