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embeddedFontLst>
    <p:embeddedFont>
      <p:font typeface="Lora"/>
      <p:regular r:id="rId22"/>
      <p:bold r:id="rId23"/>
      <p:italic r:id="rId24"/>
      <p:boldItalic r:id="rId25"/>
    </p:embeddedFont>
    <p:embeddedFont>
      <p:font typeface="Comfortaa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79FA57B-383D-4AAE-96FA-4D625B1EBCF0}">
  <a:tblStyle styleId="{279FA57B-383D-4AAE-96FA-4D625B1EBCF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Lora-regular.fntdata"/><Relationship Id="rId21" Type="http://schemas.openxmlformats.org/officeDocument/2006/relationships/slide" Target="slides/slide15.xml"/><Relationship Id="rId24" Type="http://schemas.openxmlformats.org/officeDocument/2006/relationships/font" Target="fonts/Lora-italic.fntdata"/><Relationship Id="rId23" Type="http://schemas.openxmlformats.org/officeDocument/2006/relationships/font" Target="fonts/Lor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Comfortaa-regular.fntdata"/><Relationship Id="rId25" Type="http://schemas.openxmlformats.org/officeDocument/2006/relationships/font" Target="fonts/Lora-boldItalic.fntdata"/><Relationship Id="rId27" Type="http://schemas.openxmlformats.org/officeDocument/2006/relationships/font" Target="fonts/Comfortaa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276a8a07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b276a8a07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9a0af36b37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9a0af36b37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9a0af36b3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9a0af36b3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39fc3dba0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39fc3dba0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9acd947be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9acd947be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9abbc77f0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9abbc77f0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a0af36b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a0af36b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39fa859b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39fa859b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a0af36b3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a0af36b3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d56e86f0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d56e86f0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c467cd640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c467cd640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d816fe324f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d816fe324f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6957870c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16957870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(all of our programming since our last GA meeting)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39ef32fb3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39ef32fb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*Check if people will be around during spring break (2nd week of march) or would prefer a happy hour last week of March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gseg@seas.upenn.edu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4" Type="http://schemas.openxmlformats.org/officeDocument/2006/relationships/hyperlink" Target="https://urldefense.com/v3/__https://forms.gle/JnLZ5DVfCfQNDDGN9__;!!IBzWLUs!TkI6DlxLKf-CHvhwZsAskA8GrdX127U0nROiIE-vnOCkgULBiTwENSNmNP33kweCNvlD-bFtcuU0wv9v6onVZuIPGQ$" TargetMode="External"/><Relationship Id="rId5" Type="http://schemas.openxmlformats.org/officeDocument/2006/relationships/hyperlink" Target="https://urldefense.com/v3/__https://forms.gle/Ds4oqxdncSBHdZMBA__;!!IBzWLUs!TkI6DlxLKf-CHvhwZsAskA8GrdX127U0nROiIE-vnOCkgULBiTwENSNmNP33kweCNvlD-bFtcuU0wv9v6on7skYliQ$" TargetMode="External"/><Relationship Id="rId6" Type="http://schemas.openxmlformats.org/officeDocument/2006/relationships/hyperlink" Target="https://gseg.seas.upenn.edu/" TargetMode="External"/><Relationship Id="rId7" Type="http://schemas.openxmlformats.org/officeDocument/2006/relationships/hyperlink" Target="https://docs.google.com/document/d/1aFVVHKh0d8EboGEhP3rEYmq76TVGTfReVOf_9A4Nmgg/ed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stulife@seas.upenn.edu" TargetMode="External"/><Relationship Id="rId4" Type="http://schemas.openxmlformats.org/officeDocument/2006/relationships/hyperlink" Target="https://mail.google.com/mail/u/0/#inbox/FMfcgzQZTMRbLxlMhdCtQZqJNMHSNCxC" TargetMode="External"/><Relationship Id="rId5" Type="http://schemas.openxmlformats.org/officeDocument/2006/relationships/hyperlink" Target="https://wellness.upenn.edu/wellbeing-initiatives/i-care" TargetMode="External"/><Relationship Id="rId6" Type="http://schemas.openxmlformats.org/officeDocument/2006/relationships/hyperlink" Target="https://urldefense.com/v3/__https:/www.eventbrite.com/e/listening-session-with-international-student-leaders-tickets-1255810676539__;!!IBzWLUs!TsQ06uslvlx4OXBRp5FgAY5aXrq1hZCqUOpltrCS84nha2VxIgs0h_EH7HWF9cuxhH-0vnA-GWWNHMV47evT$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GSEG GA Meeting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2/25/2025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Logistics</a:t>
            </a:r>
            <a:r>
              <a:rPr lang="en">
                <a:solidFill>
                  <a:schemeClr val="lt1"/>
                </a:solidFill>
              </a:rPr>
              <a:t>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N/A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4C113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Departmental Representatives - updates for the GA</a:t>
            </a:r>
            <a:r>
              <a:rPr lang="en">
                <a:solidFill>
                  <a:schemeClr val="lt1"/>
                </a:solidFill>
              </a:rPr>
              <a:t>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702725"/>
            <a:ext cx="8520600" cy="409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GABE: recruitment, event w ugrads, BE Active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MATGO: Midsemester lunch; trivia night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MEGA: trivia night; ice skating with SCMP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CHEGA: monthly happy hour; recruitment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CIS: weekly friday dinners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ESE: 2 happy hours; speaker lineup for colloquium series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ESE+IPD collab</a:t>
            </a:r>
            <a:endParaRPr sz="2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" sz="2500">
                <a:solidFill>
                  <a:schemeClr val="dk1"/>
                </a:solidFill>
              </a:rPr>
              <a:t>IPD: chinese new year party, super bowl, march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GAPSA Rep updates?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1" name="Google Shape;121;p24"/>
          <p:cNvSpPr txBox="1"/>
          <p:nvPr/>
        </p:nvSpPr>
        <p:spPr>
          <a:xfrm>
            <a:off x="194550" y="665625"/>
            <a:ext cx="8754900" cy="43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March 5 - GAPSA elections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Emails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Prelim budget for 2025-2026 - changes w current budget</a:t>
            </a:r>
            <a:endParaRPr sz="2400">
              <a:solidFill>
                <a:schemeClr val="dk2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</a:pPr>
            <a:r>
              <a:rPr lang="en" sz="2400">
                <a:solidFill>
                  <a:schemeClr val="dk2"/>
                </a:solidFill>
              </a:rPr>
              <a:t>Spring gala for free - volunteer/sober host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184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Chance at Roll Call: Non-voting, voting, and GAPSA reps sign in here!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11423" y="1300086"/>
            <a:ext cx="3121151" cy="312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741B47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Any further questions?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4" name="Google Shape;134;p26"/>
          <p:cNvSpPr txBox="1"/>
          <p:nvPr/>
        </p:nvSpPr>
        <p:spPr>
          <a:xfrm>
            <a:off x="311700" y="886000"/>
            <a:ext cx="8276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Instagram account: @gseg_upenn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Email: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gseg@seas.upenn.edu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BF9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Links &amp; Logistics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3"/>
              </a:rPr>
              <a:t>Advertise in the GSEG </a:t>
            </a:r>
            <a:r>
              <a:rPr b="1" lang="en" sz="2000" u="sng">
                <a:solidFill>
                  <a:schemeClr val="hlink"/>
                </a:solidFill>
                <a:hlinkClick r:id="rId4"/>
              </a:rPr>
              <a:t>Newsletter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Submit an event idea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6"/>
              </a:rPr>
              <a:t>Website</a:t>
            </a:r>
            <a:endParaRPr b="1" sz="20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hlink"/>
                </a:solidFill>
                <a:hlinkClick r:id="rId7"/>
              </a:rPr>
              <a:t>Doc</a:t>
            </a:r>
            <a:endParaRPr b="1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Food 10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Roll call - 5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Updates from the Executive Board - 15 min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" sz="2400">
                <a:solidFill>
                  <a:schemeClr val="dk1"/>
                </a:solidFill>
              </a:rPr>
              <a:t>Departmental Updates - 5 min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84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Roll Call: Non-voting, voting, and GAPSA reps sign in here!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11423" y="1300086"/>
            <a:ext cx="3121151" cy="312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0" y="572700"/>
            <a:ext cx="9144000" cy="457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University Council Meeting - if you have a concern, send it in so you can voice it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 u="sng">
                <a:solidFill>
                  <a:schemeClr val="hlink"/>
                </a:solidFill>
                <a:hlinkClick r:id="rId3"/>
              </a:rPr>
              <a:t>stulife@seas.upenn.edu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Resources and Opportunities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 u="sng">
                <a:solidFill>
                  <a:schemeClr val="hlink"/>
                </a:solidFill>
                <a:hlinkClick r:id="rId4"/>
              </a:rPr>
              <a:t>https://mail.google.com/mail/u/0/#inbox/FMfcgzQZTMRbLxlMhdCtQZqJNMHSNCxC</a:t>
            </a:r>
            <a:r>
              <a:rPr lang="en" sz="2300"/>
              <a:t> 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ICare: </a:t>
            </a:r>
            <a:r>
              <a:rPr lang="en" sz="2300" u="sng">
                <a:solidFill>
                  <a:schemeClr val="hlink"/>
                </a:solidFill>
                <a:hlinkClick r:id="rId5"/>
              </a:rPr>
              <a:t>https://wellness.upenn.edu/wellbeing-initiatives/i-care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Listening Session for International Students: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1600" u="sng">
                <a:solidFill>
                  <a:srgbClr val="1155CC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https://www.eventbrite.com/e/listening-session-with-international-student-leaders-tickets-1255810676539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Run for GAPSA exec board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1155CC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Vice </a:t>
            </a:r>
            <a:r>
              <a:rPr lang="en">
                <a:solidFill>
                  <a:schemeClr val="lt1"/>
                </a:solidFill>
              </a:rPr>
              <a:t>President Updates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0" y="0"/>
            <a:ext cx="2835000" cy="5727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Finance Updates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Google Shape;90;p19"/>
          <p:cNvGraphicFramePr/>
          <p:nvPr/>
        </p:nvGraphicFramePr>
        <p:xfrm>
          <a:off x="191425" y="628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{279FA57B-383D-4AAE-96FA-4D625B1EBCF0}</a:tableStyleId>
              </a:tblPr>
              <a:tblGrid>
                <a:gridCol w="1647825"/>
                <a:gridCol w="1866900"/>
                <a:gridCol w="952500"/>
              </a:tblGrid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Appropriation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$ 123,052.40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Tied Fraction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$ 38,052.40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Inter-school Partnership Fund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$ 18,052.40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Contingency Fund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Synergy Fund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Fall Spend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Departmental Allocation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$ 30,000.00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BE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$ 5,504.73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CBE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$ 2,243.58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CIS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$ 5,428.86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ESE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$ 3,069.42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MSE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$ 2,250.90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MEAM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$ 4,023.23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2.7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CDP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$ 4,892.46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GSEG Base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SUBTOTAL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$55,000.00</a:t>
                      </a:r>
                      <a:endParaRPr b="1"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Operations &amp; Advocacy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Programming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3.3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Funding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$ 10,000.00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Reserves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For Next Semester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$ 57,471.60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91" name="Google Shape;91;p19"/>
          <p:cNvGraphicFramePr/>
          <p:nvPr/>
        </p:nvGraphicFramePr>
        <p:xfrm>
          <a:off x="4329850" y="777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{279FA57B-383D-4AAE-96FA-4D625B1EBCF0}</a:tableStyleId>
              </a:tblPr>
              <a:tblGrid>
                <a:gridCol w="1515750"/>
                <a:gridCol w="1392275"/>
                <a:gridCol w="1392275"/>
              </a:tblGrid>
              <a:tr h="209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$ 30,000.00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2.1.1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$ 5,504.73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2.2.1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CBE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$ 2,243.58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(PhD)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$ 1,778.03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(M)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$ 2,554.33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(MCIT)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$ 1,682.98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2.3.4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CIS (DATS)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$ 1,741.47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 (PhD)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$ 1,386.44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2.4.2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ESE (M)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$ 4,023.23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2.5.1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MSE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$ 2,250.90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$ 2,502.34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2.6.2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IPD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$ 845.35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T cap="flat" cmpd="sng" w="76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BIOT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$ 1,096.50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NANO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$ 431.11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ROBO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$ 1,345.11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/>
                </a:tc>
              </a:tr>
              <a:tr h="209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2.7.4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SCMP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$ 613.91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Previously on </a:t>
            </a:r>
            <a:r>
              <a:rPr b="1" lang="en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Programming</a:t>
            </a:r>
            <a:endParaRPr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406075" y="922275"/>
            <a:ext cx="8308200" cy="24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January Happy Hour (Libertee Grounds)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February Cookie Giveaway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GSEG x Wharton February Happy Hour (Armory)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Brahms’s Symphony No. 4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Tonight</a:t>
            </a: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: Flyers vs. Penguins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0" y="0"/>
            <a:ext cx="9144000" cy="572700"/>
          </a:xfrm>
          <a:prstGeom prst="rect">
            <a:avLst/>
          </a:prstGeom>
          <a:solidFill>
            <a:srgbClr val="F1C232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Programming: Coming Up</a:t>
            </a:r>
            <a:endParaRPr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3" name="Google Shape;103;p21"/>
          <p:cNvSpPr txBox="1"/>
          <p:nvPr/>
        </p:nvSpPr>
        <p:spPr>
          <a:xfrm>
            <a:off x="406075" y="922275"/>
            <a:ext cx="8308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March 3rd: Free Dumplings!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March HH*</a:t>
            </a:r>
            <a:endParaRPr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Lora"/>
              <a:buChar char="●"/>
            </a:pPr>
            <a:r>
              <a:rPr b="1" lang="en" sz="2100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rPr>
              <a:t>GAPSA Gala is March 22nd</a:t>
            </a:r>
            <a:endParaRPr b="1" sz="210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