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Lora"/>
      <p:regular r:id="rId23"/>
      <p:bold r:id="rId24"/>
      <p:italic r:id="rId25"/>
      <p:boldItalic r:id="rId26"/>
    </p:embeddedFont>
    <p:embeddedFont>
      <p:font typeface="Comfortaa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3F94677-8EFF-4448-B0C8-D67B53A41357}">
  <a:tblStyle styleId="{13F94677-8EFF-4448-B0C8-D67B53A4135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Lora-bold.fntdata"/><Relationship Id="rId23" Type="http://schemas.openxmlformats.org/officeDocument/2006/relationships/font" Target="fonts/Lor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ora-boldItalic.fntdata"/><Relationship Id="rId25" Type="http://schemas.openxmlformats.org/officeDocument/2006/relationships/font" Target="fonts/Lora-italic.fntdata"/><Relationship Id="rId28" Type="http://schemas.openxmlformats.org/officeDocument/2006/relationships/font" Target="fonts/Comfortaa-bold.fntdata"/><Relationship Id="rId27" Type="http://schemas.openxmlformats.org/officeDocument/2006/relationships/font" Target="fonts/Comfortaa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9a0af36b3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9a0af36b3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381a994d3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381a994d3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9a0af36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9a0af36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43775a656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43775a65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9fc3dba0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39fc3dba0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9acd947b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9acd947b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9abbc77f0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9abbc77f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0af36b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0af36b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9fa859b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9fa859b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a0af36b3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a0af36b3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d56e86f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d56e86f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467cd640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c467cd64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816fe324f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816fe324f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39ef32fb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39ef32fb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-Registration links on our link tree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-Details in the newsletter and our insta account @gseg_upenn!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-HH promo codes in the slack channel for reps (if you’re not in the slack, you’re missing out)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276a8a07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276a8a0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gseg@seas.upenn.edu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4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5" Type="http://schemas.openxmlformats.org/officeDocument/2006/relationships/hyperlink" Target="https://urldefense.com/v3/__https://forms.gle/Ds4oqxdncSBHdZMBA__;!!IBzWLUs!TkI6DlxLKf-CHvhwZsAskA8GrdX127U0nROiIE-vnOCkgULBiTwENSNmNP33kweCNvlD-bFtcuU0wv9v6on7skYliQ$" TargetMode="External"/><Relationship Id="rId6" Type="http://schemas.openxmlformats.org/officeDocument/2006/relationships/hyperlink" Target="https://gseg.seas.upenn.edu/" TargetMode="External"/><Relationship Id="rId7" Type="http://schemas.openxmlformats.org/officeDocument/2006/relationships/hyperlink" Target="https://docs.google.com/document/d/1aFVVHKh0d8EboGEhP3rEYmq76TVGTfReVOf_9A4Nmgg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GSEG GA Meeting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3/25/2025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</a:t>
            </a:r>
            <a:r>
              <a:rPr lang="en">
                <a:solidFill>
                  <a:schemeClr val="lt1"/>
                </a:solidFill>
              </a:rPr>
              <a:t>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GABE: </a:t>
            </a:r>
            <a:r>
              <a:rPr lang="en" sz="2500">
                <a:solidFill>
                  <a:schemeClr val="dk1"/>
                </a:solidFill>
              </a:rPr>
              <a:t>recruitment, event w ugrads, BE Active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MATGO: </a:t>
            </a:r>
            <a:r>
              <a:rPr lang="en" sz="2500">
                <a:solidFill>
                  <a:schemeClr val="dk1"/>
                </a:solidFill>
              </a:rPr>
              <a:t>Midsemester lunch; trivia night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MEGA:</a:t>
            </a:r>
            <a:r>
              <a:rPr lang="en" sz="2500">
                <a:solidFill>
                  <a:schemeClr val="dk1"/>
                </a:solidFill>
              </a:rPr>
              <a:t> trivia night; ice skating with SCMP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CHEGA: </a:t>
            </a:r>
            <a:r>
              <a:rPr lang="en" sz="2500">
                <a:solidFill>
                  <a:schemeClr val="dk1"/>
                </a:solidFill>
              </a:rPr>
              <a:t>monthly happy hour; recruitment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CIS: </a:t>
            </a:r>
            <a:r>
              <a:rPr lang="en" sz="2500">
                <a:solidFill>
                  <a:schemeClr val="dk1"/>
                </a:solidFill>
              </a:rPr>
              <a:t>weekly friday dinners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ESE: </a:t>
            </a:r>
            <a:r>
              <a:rPr lang="en" sz="2500">
                <a:solidFill>
                  <a:schemeClr val="dk1"/>
                </a:solidFill>
              </a:rPr>
              <a:t>2 happy hours; speaker lineup for colloquium series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ESE+IPD collab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IPD: chinese new year party, super bowl, march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GABE: 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MATGO: Phillies w CHEGA; game night; craft night in LRSM; End of year celebration/happy hour 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MEGA: Game night; 2nd floor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CHEGA: Monthly happy hour; karaoke event; distillery tour; board game night; post-quals at bok bar; synergy w MATGO → Phillies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Biotech: Trivia; farewell party; exec dinner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CIS: 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ROBO: uno tournament; grasp lab social; breakfast donut/coffee; lunch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ESE: 2 colloquium; 1 happy hour; PHS end year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DATS: MCIT+CIS end of year party – talk more offline; synergy; May 16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ESE+IPD collab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IPD: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3" name="Google Shape;123;p24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Share with your departments</a:t>
            </a:r>
            <a:endParaRPr sz="2400">
              <a:solidFill>
                <a:schemeClr val="dk2"/>
              </a:solidFill>
            </a:endParaRPr>
          </a:p>
        </p:txBody>
      </p:sp>
      <p:pic>
        <p:nvPicPr>
          <p:cNvPr id="124" name="Google Shape;124;p24" title="GAPSA Research Conference Flye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194" y="0"/>
            <a:ext cx="411480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0" name="Google Shape;130;p25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EVP → Adam; VP of Finance → Carol; President → Ludwig</a:t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</a:rPr>
              <a:t>First year classes are gone for MSE and CBE; a lot of the regular classes are gone on the registration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en" sz="2400">
                <a:solidFill>
                  <a:schemeClr val="dk2"/>
                </a:solidFill>
              </a:rPr>
              <a:t>Rheology - Sueanne Bidstrup Allen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en" sz="2400">
                <a:solidFill>
                  <a:schemeClr val="dk2"/>
                </a:solidFill>
              </a:rPr>
              <a:t>Environmental engineering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en" sz="2400">
                <a:solidFill>
                  <a:schemeClr val="dk2"/>
                </a:solidFill>
              </a:rPr>
              <a:t>Nanoscale Transport - 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en" sz="2400">
                <a:solidFill>
                  <a:schemeClr val="dk2"/>
                </a:solidFill>
              </a:rPr>
              <a:t>Polymer physics classes - Daeyon Lee</a:t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</a:rPr>
              <a:t>Mostly classes in BGS/MED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en" sz="2400">
                <a:solidFill>
                  <a:schemeClr val="dk2"/>
                </a:solidFill>
              </a:rPr>
              <a:t>BBCB; CAMB; unless it’s cross listed </a:t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</a:rPr>
              <a:t>Ryan has a memo 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184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Chance at Roll Call: Non-voting, voting, and GAPSA reps sign in here!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26" title="Untitled design (1)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11423" y="1300086"/>
            <a:ext cx="3121151" cy="31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741B4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Any further questions?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3" name="Google Shape;143;p27"/>
          <p:cNvSpPr txBox="1"/>
          <p:nvPr/>
        </p:nvSpPr>
        <p:spPr>
          <a:xfrm>
            <a:off x="311700" y="886000"/>
            <a:ext cx="827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Instagram account: @gseg_upenn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Email: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gseg@seas.upenn.edu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Links &amp; Logistics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3"/>
              </a:rPr>
              <a:t>Advertise in the GSEG </a:t>
            </a:r>
            <a:r>
              <a:rPr b="1" lang="en" sz="2000" u="sng">
                <a:solidFill>
                  <a:schemeClr val="hlink"/>
                </a:solidFill>
                <a:hlinkClick r:id="rId4"/>
              </a:rPr>
              <a:t>Newsletter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Submit an event idea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6"/>
              </a:rPr>
              <a:t>Website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7"/>
              </a:rPr>
              <a:t>Doc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Food 10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Roll call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Updates from the Executive Board - 15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Departmental Updates - 5 min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84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Roll Call: Non-voting, voting, and GAPSA reps sign in here!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 title="Untitled design (1)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11423" y="1300086"/>
            <a:ext cx="3121151" cy="31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0" y="572700"/>
            <a:ext cx="9144000" cy="4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Last 5 weeks of the semester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Food giveaways</a:t>
            </a:r>
            <a:endParaRPr sz="2300"/>
          </a:p>
          <a:p>
            <a:pPr indent="-374650" lvl="2" marL="1371600" rtl="0" algn="l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" sz="2300"/>
              <a:t>Coffee/hot chocolate, Bubble tea, soft-serve ice cream, water ice/Ritas, ice cream sandwiches,  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Anyone available to help with this?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Thursdays 1-3pm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GSEG Elections next meeting!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spcBef>
                <a:spcPts val="120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Run for GAPSA exec board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1155C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</a:t>
            </a: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Please everyone meet with Makyla to update her on your spending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0" y="0"/>
            <a:ext cx="2835000" cy="5727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Finance Updates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9"/>
          <p:cNvGraphicFramePr/>
          <p:nvPr/>
        </p:nvGraphicFramePr>
        <p:xfrm>
          <a:off x="191425" y="62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{13F94677-8EFF-4448-B0C8-D67B53A41357}</a:tableStyleId>
              </a:tblPr>
              <a:tblGrid>
                <a:gridCol w="1647825"/>
                <a:gridCol w="1866900"/>
                <a:gridCol w="9525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Appropriation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$ 123,052.40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Tied Fraction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$ 38,052.40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Inter-school Partnership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$ 18,052.40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Contingency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Synergy Fund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Fall Spend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Departmental Allocation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$ 30,000.00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$ 5,504.73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$ 2,243.58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$ 5,428.86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$ 3,069.42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MEAM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CDP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$ 4,892.46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GSEG Base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$55,000.00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Operations &amp; Advocacy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Programming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Funding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Reserves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For Next Semester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$ 57,471.60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1" name="Google Shape;91;p19"/>
          <p:cNvGraphicFramePr/>
          <p:nvPr/>
        </p:nvGraphicFramePr>
        <p:xfrm>
          <a:off x="4329850" y="777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{13F94677-8EFF-4448-B0C8-D67B53A41357}</a:tableStyleId>
              </a:tblPr>
              <a:tblGrid>
                <a:gridCol w="1515750"/>
                <a:gridCol w="1392275"/>
                <a:gridCol w="1392275"/>
              </a:tblGrid>
              <a:tr h="209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$ 30,000.00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$ 5,504.73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$ 2,243.58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$ 1,778.03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$ 2,554.33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(MCIT)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$ 1,682.98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(DATS)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$ 1,741.47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$ 1,386.44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$ 2,502.34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IPD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$ 845.35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$ 1,096.50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$ 431.11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$ 1,345.11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SCMP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$ 613.91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Programming</a:t>
            </a:r>
            <a:endParaRPr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406075" y="922275"/>
            <a:ext cx="8308200" cy="29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TOMORROW: </a:t>
            </a: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March Happy Hour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April 1st: Candle Making Workshop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April 5th: Running w/ Weitzman*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April 3rd: Pub w/ Wharton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April 9th: Free Macarons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April 19th: Gala*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98" name="Google Shape;98;p20" title="frame.png"/>
          <p:cNvPicPr preferRelativeResize="0"/>
          <p:nvPr/>
        </p:nvPicPr>
        <p:blipFill rotWithShape="1">
          <a:blip r:embed="rId3">
            <a:alphaModFix/>
          </a:blip>
          <a:srcRect b="21433" l="0" r="0" t="0"/>
          <a:stretch/>
        </p:blipFill>
        <p:spPr>
          <a:xfrm>
            <a:off x="5539600" y="922275"/>
            <a:ext cx="3320974" cy="3381898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 txBox="1"/>
          <p:nvPr/>
        </p:nvSpPr>
        <p:spPr>
          <a:xfrm>
            <a:off x="5539600" y="4304175"/>
            <a:ext cx="33210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rgbClr val="274E13"/>
                </a:solidFill>
              </a:rPr>
              <a:t>LINKTREE </a:t>
            </a:r>
            <a:endParaRPr b="1" sz="3200"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Logistics</a:t>
            </a:r>
            <a:r>
              <a:rPr lang="en">
                <a:solidFill>
                  <a:schemeClr val="lt1"/>
                </a:solidFill>
              </a:rPr>
              <a:t>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N/A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